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0"/>
  </p:notesMasterIdLst>
  <p:handoutMasterIdLst>
    <p:handoutMasterId r:id="rId31"/>
  </p:handoutMasterIdLst>
  <p:sldIdLst>
    <p:sldId id="296" r:id="rId2"/>
    <p:sldId id="257" r:id="rId3"/>
    <p:sldId id="290" r:id="rId4"/>
    <p:sldId id="291" r:id="rId5"/>
    <p:sldId id="259" r:id="rId6"/>
    <p:sldId id="260" r:id="rId7"/>
    <p:sldId id="283" r:id="rId8"/>
    <p:sldId id="262" r:id="rId9"/>
    <p:sldId id="263" r:id="rId10"/>
    <p:sldId id="272" r:id="rId11"/>
    <p:sldId id="266" r:id="rId12"/>
    <p:sldId id="264" r:id="rId13"/>
    <p:sldId id="267" r:id="rId14"/>
    <p:sldId id="265" r:id="rId15"/>
    <p:sldId id="268" r:id="rId16"/>
    <p:sldId id="292" r:id="rId17"/>
    <p:sldId id="275" r:id="rId18"/>
    <p:sldId id="274" r:id="rId19"/>
    <p:sldId id="277" r:id="rId20"/>
    <p:sldId id="302" r:id="rId21"/>
    <p:sldId id="284" r:id="rId22"/>
    <p:sldId id="293" r:id="rId23"/>
    <p:sldId id="300" r:id="rId24"/>
    <p:sldId id="287" r:id="rId25"/>
    <p:sldId id="288" r:id="rId26"/>
    <p:sldId id="297" r:id="rId27"/>
    <p:sldId id="299" r:id="rId28"/>
    <p:sldId id="294" r:id="rId29"/>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براء فتح خضر رضوان" initials="براء"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373737"/>
    <a:srgbClr val="679E2A"/>
    <a:srgbClr val="568523"/>
    <a:srgbClr val="FFF5D5"/>
    <a:srgbClr val="FFEEB9"/>
    <a:srgbClr val="660033"/>
    <a:srgbClr val="663300"/>
    <a:srgbClr val="740000"/>
    <a:srgbClr val="3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p:scale>
          <a:sx n="94" d="100"/>
          <a:sy n="94" d="100"/>
        </p:scale>
        <p:origin x="-149" y="158"/>
      </p:cViewPr>
      <p:guideLst>
        <p:guide orient="horz" pos="2160"/>
        <p:guide pos="3816"/>
      </p:guideLst>
    </p:cSldViewPr>
  </p:slideViewPr>
  <p:notesTextViewPr>
    <p:cViewPr>
      <p:scale>
        <a:sx n="1" d="1"/>
        <a:sy n="1" d="1"/>
      </p:scale>
      <p:origin x="0" y="0"/>
    </p:cViewPr>
  </p:notesTextViewPr>
  <p:notesViewPr>
    <p:cSldViewPr snapToGrid="0" showGuides="1">
      <p:cViewPr varScale="1">
        <p:scale>
          <a:sx n="51" d="100"/>
          <a:sy n="51" d="100"/>
        </p:scale>
        <p:origin x="229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5285F-140E-4880-981F-AE274872DAAE}"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en-US"/>
        </a:p>
      </dgm:t>
    </dgm:pt>
    <dgm:pt modelId="{DB3933BF-8488-49C9-B17D-3231C0B58831}">
      <dgm:prSet custT="1"/>
      <dgm:spPr/>
      <dgm:t>
        <a:bodyPr/>
        <a:lstStyle/>
        <a:p>
          <a:pPr rtl="0"/>
          <a:r>
            <a:rPr lang="en-US" sz="1050" b="1" dirty="0" smtClean="0"/>
            <a:t>Blood</a:t>
          </a:r>
          <a:endParaRPr lang="en-US" sz="1050" dirty="0"/>
        </a:p>
      </dgm:t>
    </dgm:pt>
    <dgm:pt modelId="{D223D3E9-FD17-47AE-8399-C83F31E4DD08}" type="parTrans" cxnId="{C5D712EA-4BAB-4DDF-A94D-C78426A034E5}">
      <dgm:prSet/>
      <dgm:spPr/>
      <dgm:t>
        <a:bodyPr/>
        <a:lstStyle/>
        <a:p>
          <a:endParaRPr lang="en-US"/>
        </a:p>
      </dgm:t>
    </dgm:pt>
    <dgm:pt modelId="{A4A10CC9-AD84-4960-B460-A518239463BA}" type="sibTrans" cxnId="{C5D712EA-4BAB-4DDF-A94D-C78426A034E5}">
      <dgm:prSet/>
      <dgm:spPr/>
      <dgm:t>
        <a:bodyPr/>
        <a:lstStyle/>
        <a:p>
          <a:endParaRPr lang="en-US"/>
        </a:p>
      </dgm:t>
    </dgm:pt>
    <dgm:pt modelId="{4598D0F1-A3BA-474C-B562-3721DBBABF64}">
      <dgm:prSet custT="1"/>
      <dgm:spPr/>
      <dgm:t>
        <a:bodyPr/>
        <a:lstStyle/>
        <a:p>
          <a:pPr rtl="0"/>
          <a:r>
            <a:rPr lang="en-US" sz="1000" b="1" dirty="0" smtClean="0"/>
            <a:t>Fat</a:t>
          </a:r>
          <a:endParaRPr lang="en-US" sz="1000" dirty="0"/>
        </a:p>
      </dgm:t>
    </dgm:pt>
    <dgm:pt modelId="{2F08026D-C65F-4AF2-BCC6-8012C1FE16AB}" type="parTrans" cxnId="{7BA3F927-876F-4725-9530-25721A383550}">
      <dgm:prSet/>
      <dgm:spPr/>
      <dgm:t>
        <a:bodyPr/>
        <a:lstStyle/>
        <a:p>
          <a:endParaRPr lang="en-US"/>
        </a:p>
      </dgm:t>
    </dgm:pt>
    <dgm:pt modelId="{1F47ABFF-2D7D-47A6-8B32-90615166730A}" type="sibTrans" cxnId="{7BA3F927-876F-4725-9530-25721A383550}">
      <dgm:prSet/>
      <dgm:spPr/>
      <dgm:t>
        <a:bodyPr/>
        <a:lstStyle/>
        <a:p>
          <a:endParaRPr lang="en-US"/>
        </a:p>
      </dgm:t>
    </dgm:pt>
    <dgm:pt modelId="{39FC3E40-B5F0-4AD2-9615-2493169C382D}">
      <dgm:prSet custT="1"/>
      <dgm:spPr/>
      <dgm:t>
        <a:bodyPr/>
        <a:lstStyle/>
        <a:p>
          <a:pPr rtl="0"/>
          <a:r>
            <a:rPr lang="en-US" sz="1000" b="1" dirty="0" smtClean="0"/>
            <a:t>Feathers</a:t>
          </a:r>
          <a:endParaRPr lang="en-US" sz="1000" dirty="0"/>
        </a:p>
      </dgm:t>
    </dgm:pt>
    <dgm:pt modelId="{EBB2D2BE-37FC-4CCE-8CB3-C589E4F928F7}" type="parTrans" cxnId="{99358119-0188-4E10-82AF-7F1E82B2D3A7}">
      <dgm:prSet/>
      <dgm:spPr/>
      <dgm:t>
        <a:bodyPr/>
        <a:lstStyle/>
        <a:p>
          <a:endParaRPr lang="en-US"/>
        </a:p>
      </dgm:t>
    </dgm:pt>
    <dgm:pt modelId="{1BF19751-AB3A-4F24-8390-CAE452667785}" type="sibTrans" cxnId="{99358119-0188-4E10-82AF-7F1E82B2D3A7}">
      <dgm:prSet/>
      <dgm:spPr/>
      <dgm:t>
        <a:bodyPr/>
        <a:lstStyle/>
        <a:p>
          <a:endParaRPr lang="en-US"/>
        </a:p>
      </dgm:t>
    </dgm:pt>
    <dgm:pt modelId="{9ED869D9-C35A-46BE-AA96-E22C5F38513B}">
      <dgm:prSet/>
      <dgm:spPr/>
      <dgm:t>
        <a:bodyPr/>
        <a:lstStyle/>
        <a:p>
          <a:pPr rtl="0"/>
          <a:r>
            <a:rPr lang="en-US" b="1" dirty="0" smtClean="0"/>
            <a:t>bowels</a:t>
          </a:r>
          <a:endParaRPr lang="en-US" dirty="0"/>
        </a:p>
      </dgm:t>
    </dgm:pt>
    <dgm:pt modelId="{CD7341E3-B64E-4EC0-8A7C-40B5A67D2A1E}" type="parTrans" cxnId="{14330BF3-9CF3-44A9-AD28-C69C4D3F6E76}">
      <dgm:prSet/>
      <dgm:spPr/>
      <dgm:t>
        <a:bodyPr/>
        <a:lstStyle/>
        <a:p>
          <a:endParaRPr lang="en-US"/>
        </a:p>
      </dgm:t>
    </dgm:pt>
    <dgm:pt modelId="{A2F5352C-74A2-414F-971E-ACAF452D75F5}" type="sibTrans" cxnId="{14330BF3-9CF3-44A9-AD28-C69C4D3F6E76}">
      <dgm:prSet/>
      <dgm:spPr/>
      <dgm:t>
        <a:bodyPr/>
        <a:lstStyle/>
        <a:p>
          <a:endParaRPr lang="en-US"/>
        </a:p>
      </dgm:t>
    </dgm:pt>
    <dgm:pt modelId="{7AB7B426-1853-4F13-974D-F476A8694E18}">
      <dgm:prSet custT="1"/>
      <dgm:spPr/>
      <dgm:t>
        <a:bodyPr/>
        <a:lstStyle/>
        <a:p>
          <a:r>
            <a:rPr lang="en-US" sz="2000" dirty="0" smtClean="0"/>
            <a:t>  Slaughter house</a:t>
          </a:r>
          <a:endParaRPr lang="en-US" sz="2000" dirty="0"/>
        </a:p>
      </dgm:t>
    </dgm:pt>
    <dgm:pt modelId="{D2250F16-1E08-4C3E-8B4F-5CB3BBFE3593}" type="parTrans" cxnId="{201E4C17-0A0B-4D2E-8EB5-F373ACAA6A8C}">
      <dgm:prSet/>
      <dgm:spPr/>
      <dgm:t>
        <a:bodyPr/>
        <a:lstStyle/>
        <a:p>
          <a:endParaRPr lang="en-US"/>
        </a:p>
      </dgm:t>
    </dgm:pt>
    <dgm:pt modelId="{3046F181-27D8-4F49-8C63-BB24D1813699}" type="sibTrans" cxnId="{201E4C17-0A0B-4D2E-8EB5-F373ACAA6A8C}">
      <dgm:prSet/>
      <dgm:spPr/>
      <dgm:t>
        <a:bodyPr/>
        <a:lstStyle/>
        <a:p>
          <a:endParaRPr lang="en-US"/>
        </a:p>
      </dgm:t>
    </dgm:pt>
    <dgm:pt modelId="{63DDD966-A121-4289-A57D-1AD1D59E5187}" type="pres">
      <dgm:prSet presAssocID="{AB15285F-140E-4880-981F-AE274872DAAE}" presName="composite" presStyleCnt="0">
        <dgm:presLayoutVars>
          <dgm:chMax val="5"/>
          <dgm:dir/>
          <dgm:animLvl val="ctr"/>
          <dgm:resizeHandles val="exact"/>
        </dgm:presLayoutVars>
      </dgm:prSet>
      <dgm:spPr/>
      <dgm:t>
        <a:bodyPr/>
        <a:lstStyle/>
        <a:p>
          <a:endParaRPr lang="en-US"/>
        </a:p>
      </dgm:t>
    </dgm:pt>
    <dgm:pt modelId="{F920D991-13FC-44CB-A614-CCF35DCAA032}" type="pres">
      <dgm:prSet presAssocID="{AB15285F-140E-4880-981F-AE274872DAAE}" presName="cycle" presStyleCnt="0"/>
      <dgm:spPr/>
    </dgm:pt>
    <dgm:pt modelId="{F6204A5C-9F2D-410B-B2BB-D6B458A82216}" type="pres">
      <dgm:prSet presAssocID="{AB15285F-140E-4880-981F-AE274872DAAE}" presName="centerShape" presStyleCnt="0"/>
      <dgm:spPr/>
    </dgm:pt>
    <dgm:pt modelId="{48B680E9-F4AC-470D-9E41-324C69ABF2AB}" type="pres">
      <dgm:prSet presAssocID="{AB15285F-140E-4880-981F-AE274872DAAE}" presName="connSite" presStyleLbl="node1" presStyleIdx="0" presStyleCnt="6"/>
      <dgm:spPr/>
    </dgm:pt>
    <dgm:pt modelId="{5F03F817-96B7-46AD-9753-924DF0010CBE}" type="pres">
      <dgm:prSet presAssocID="{AB15285F-140E-4880-981F-AE274872DAAE}" presName="visible" presStyleLbl="node1" presStyleIdx="0" presStyleCnt="6" custLinFactNeighborX="-27325" custLinFactNeighborY="-4245"/>
      <dgm:spPr/>
    </dgm:pt>
    <dgm:pt modelId="{953CEED6-7024-4476-A945-D7CEF587751D}" type="pres">
      <dgm:prSet presAssocID="{D223D3E9-FD17-47AE-8399-C83F31E4DD08}" presName="Name25" presStyleLbl="parChTrans1D1" presStyleIdx="0" presStyleCnt="5"/>
      <dgm:spPr/>
      <dgm:t>
        <a:bodyPr/>
        <a:lstStyle/>
        <a:p>
          <a:endParaRPr lang="en-US"/>
        </a:p>
      </dgm:t>
    </dgm:pt>
    <dgm:pt modelId="{9E979F29-F31A-4D73-8EC4-F1022873FD00}" type="pres">
      <dgm:prSet presAssocID="{DB3933BF-8488-49C9-B17D-3231C0B58831}" presName="node" presStyleCnt="0"/>
      <dgm:spPr/>
    </dgm:pt>
    <dgm:pt modelId="{182B5ABE-8756-405A-B714-94664E9B939D}" type="pres">
      <dgm:prSet presAssocID="{DB3933BF-8488-49C9-B17D-3231C0B58831}" presName="parentNode" presStyleLbl="node1" presStyleIdx="1" presStyleCnt="6">
        <dgm:presLayoutVars>
          <dgm:chMax val="1"/>
          <dgm:bulletEnabled val="1"/>
        </dgm:presLayoutVars>
      </dgm:prSet>
      <dgm:spPr/>
      <dgm:t>
        <a:bodyPr/>
        <a:lstStyle/>
        <a:p>
          <a:endParaRPr lang="en-US"/>
        </a:p>
      </dgm:t>
    </dgm:pt>
    <dgm:pt modelId="{5857BD20-C312-4AD3-B7F5-EE57EA772658}" type="pres">
      <dgm:prSet presAssocID="{DB3933BF-8488-49C9-B17D-3231C0B58831}" presName="childNode" presStyleLbl="revTx" presStyleIdx="0" presStyleCnt="0">
        <dgm:presLayoutVars>
          <dgm:bulletEnabled val="1"/>
        </dgm:presLayoutVars>
      </dgm:prSet>
      <dgm:spPr/>
    </dgm:pt>
    <dgm:pt modelId="{CB7D772A-93FF-4866-B0E5-D198F048F971}" type="pres">
      <dgm:prSet presAssocID="{2F08026D-C65F-4AF2-BCC6-8012C1FE16AB}" presName="Name25" presStyleLbl="parChTrans1D1" presStyleIdx="1" presStyleCnt="5"/>
      <dgm:spPr/>
      <dgm:t>
        <a:bodyPr/>
        <a:lstStyle/>
        <a:p>
          <a:endParaRPr lang="en-US"/>
        </a:p>
      </dgm:t>
    </dgm:pt>
    <dgm:pt modelId="{F6716D17-D492-43E6-8A54-8D656884F8FD}" type="pres">
      <dgm:prSet presAssocID="{4598D0F1-A3BA-474C-B562-3721DBBABF64}" presName="node" presStyleCnt="0"/>
      <dgm:spPr/>
    </dgm:pt>
    <dgm:pt modelId="{E3F08C08-15D4-4648-A417-212DAB51C947}" type="pres">
      <dgm:prSet presAssocID="{4598D0F1-A3BA-474C-B562-3721DBBABF64}" presName="parentNode" presStyleLbl="node1" presStyleIdx="2" presStyleCnt="6">
        <dgm:presLayoutVars>
          <dgm:chMax val="1"/>
          <dgm:bulletEnabled val="1"/>
        </dgm:presLayoutVars>
      </dgm:prSet>
      <dgm:spPr/>
      <dgm:t>
        <a:bodyPr/>
        <a:lstStyle/>
        <a:p>
          <a:endParaRPr lang="en-US"/>
        </a:p>
      </dgm:t>
    </dgm:pt>
    <dgm:pt modelId="{23AB79E0-EB10-40A1-8E8B-115A89D3FBAC}" type="pres">
      <dgm:prSet presAssocID="{4598D0F1-A3BA-474C-B562-3721DBBABF64}" presName="childNode" presStyleLbl="revTx" presStyleIdx="0" presStyleCnt="0">
        <dgm:presLayoutVars>
          <dgm:bulletEnabled val="1"/>
        </dgm:presLayoutVars>
      </dgm:prSet>
      <dgm:spPr/>
    </dgm:pt>
    <dgm:pt modelId="{5561FE59-E7DA-4E3D-9D93-5E9806603C89}" type="pres">
      <dgm:prSet presAssocID="{EBB2D2BE-37FC-4CCE-8CB3-C589E4F928F7}" presName="Name25" presStyleLbl="parChTrans1D1" presStyleIdx="2" presStyleCnt="5"/>
      <dgm:spPr/>
      <dgm:t>
        <a:bodyPr/>
        <a:lstStyle/>
        <a:p>
          <a:endParaRPr lang="en-US"/>
        </a:p>
      </dgm:t>
    </dgm:pt>
    <dgm:pt modelId="{F8487E6D-8AD2-4D29-AA25-FA2B8019569F}" type="pres">
      <dgm:prSet presAssocID="{39FC3E40-B5F0-4AD2-9615-2493169C382D}" presName="node" presStyleCnt="0"/>
      <dgm:spPr/>
    </dgm:pt>
    <dgm:pt modelId="{678EF9CB-DCE7-47DE-982A-E8BCF9E83E58}" type="pres">
      <dgm:prSet presAssocID="{39FC3E40-B5F0-4AD2-9615-2493169C382D}" presName="parentNode" presStyleLbl="node1" presStyleIdx="3" presStyleCnt="6" custLinFactY="20244" custLinFactNeighborX="-30720" custLinFactNeighborY="100000">
        <dgm:presLayoutVars>
          <dgm:chMax val="1"/>
          <dgm:bulletEnabled val="1"/>
        </dgm:presLayoutVars>
      </dgm:prSet>
      <dgm:spPr/>
      <dgm:t>
        <a:bodyPr/>
        <a:lstStyle/>
        <a:p>
          <a:endParaRPr lang="en-US"/>
        </a:p>
      </dgm:t>
    </dgm:pt>
    <dgm:pt modelId="{D974C7EA-0C89-461A-AB1F-8930FF21AE6B}" type="pres">
      <dgm:prSet presAssocID="{39FC3E40-B5F0-4AD2-9615-2493169C382D}" presName="childNode" presStyleLbl="revTx" presStyleIdx="0" presStyleCnt="0">
        <dgm:presLayoutVars>
          <dgm:bulletEnabled val="1"/>
        </dgm:presLayoutVars>
      </dgm:prSet>
      <dgm:spPr/>
    </dgm:pt>
    <dgm:pt modelId="{4E56049D-3868-414C-8590-134D64F0FCE3}" type="pres">
      <dgm:prSet presAssocID="{CD7341E3-B64E-4EC0-8A7C-40B5A67D2A1E}" presName="Name25" presStyleLbl="parChTrans1D1" presStyleIdx="3" presStyleCnt="5"/>
      <dgm:spPr/>
      <dgm:t>
        <a:bodyPr/>
        <a:lstStyle/>
        <a:p>
          <a:endParaRPr lang="en-US"/>
        </a:p>
      </dgm:t>
    </dgm:pt>
    <dgm:pt modelId="{0AAE236E-BDCD-4027-AC0D-858037A2B13C}" type="pres">
      <dgm:prSet presAssocID="{9ED869D9-C35A-46BE-AA96-E22C5F38513B}" presName="node" presStyleCnt="0"/>
      <dgm:spPr/>
    </dgm:pt>
    <dgm:pt modelId="{01EEF8BD-2701-429A-BF6B-1426A9EF492A}" type="pres">
      <dgm:prSet presAssocID="{9ED869D9-C35A-46BE-AA96-E22C5F38513B}" presName="parentNode" presStyleLbl="node1" presStyleIdx="4" presStyleCnt="6" custLinFactNeighborX="-85622" custLinFactNeighborY="88924">
        <dgm:presLayoutVars>
          <dgm:chMax val="1"/>
          <dgm:bulletEnabled val="1"/>
        </dgm:presLayoutVars>
      </dgm:prSet>
      <dgm:spPr/>
      <dgm:t>
        <a:bodyPr/>
        <a:lstStyle/>
        <a:p>
          <a:endParaRPr lang="en-US"/>
        </a:p>
      </dgm:t>
    </dgm:pt>
    <dgm:pt modelId="{EF558BC5-782D-44E9-AE63-E4B254E1C833}" type="pres">
      <dgm:prSet presAssocID="{9ED869D9-C35A-46BE-AA96-E22C5F38513B}" presName="childNode" presStyleLbl="revTx" presStyleIdx="0" presStyleCnt="0">
        <dgm:presLayoutVars>
          <dgm:bulletEnabled val="1"/>
        </dgm:presLayoutVars>
      </dgm:prSet>
      <dgm:spPr/>
    </dgm:pt>
    <dgm:pt modelId="{EC49EBB7-98A8-45DE-90F9-7842E0BECE6E}" type="pres">
      <dgm:prSet presAssocID="{D2250F16-1E08-4C3E-8B4F-5CB3BBFE3593}" presName="Name25" presStyleLbl="parChTrans1D1" presStyleIdx="4" presStyleCnt="5"/>
      <dgm:spPr/>
      <dgm:t>
        <a:bodyPr/>
        <a:lstStyle/>
        <a:p>
          <a:endParaRPr lang="en-US"/>
        </a:p>
      </dgm:t>
    </dgm:pt>
    <dgm:pt modelId="{A3F07246-C79D-40D0-B4E5-3CE81B1A61C2}" type="pres">
      <dgm:prSet presAssocID="{7AB7B426-1853-4F13-974D-F476A8694E18}" presName="node" presStyleCnt="0"/>
      <dgm:spPr/>
    </dgm:pt>
    <dgm:pt modelId="{82CC400A-DCCF-489D-8A66-B725BD72E0EB}" type="pres">
      <dgm:prSet presAssocID="{7AB7B426-1853-4F13-974D-F476A8694E18}" presName="parentNode" presStyleLbl="node1" presStyleIdx="5" presStyleCnt="6" custScaleX="286586" custScaleY="297657" custLinFactX="-100000" custLinFactY="-100000" custLinFactNeighborX="-137734" custLinFactNeighborY="-157591">
        <dgm:presLayoutVars>
          <dgm:chMax val="1"/>
          <dgm:bulletEnabled val="1"/>
        </dgm:presLayoutVars>
      </dgm:prSet>
      <dgm:spPr/>
      <dgm:t>
        <a:bodyPr/>
        <a:lstStyle/>
        <a:p>
          <a:endParaRPr lang="en-US"/>
        </a:p>
      </dgm:t>
    </dgm:pt>
    <dgm:pt modelId="{866FBEDC-2F1C-4BC6-99FB-B239DAA2BD90}" type="pres">
      <dgm:prSet presAssocID="{7AB7B426-1853-4F13-974D-F476A8694E18}" presName="childNode" presStyleLbl="revTx" presStyleIdx="0" presStyleCnt="0">
        <dgm:presLayoutVars>
          <dgm:bulletEnabled val="1"/>
        </dgm:presLayoutVars>
      </dgm:prSet>
      <dgm:spPr/>
    </dgm:pt>
  </dgm:ptLst>
  <dgm:cxnLst>
    <dgm:cxn modelId="{99358119-0188-4E10-82AF-7F1E82B2D3A7}" srcId="{AB15285F-140E-4880-981F-AE274872DAAE}" destId="{39FC3E40-B5F0-4AD2-9615-2493169C382D}" srcOrd="2" destOrd="0" parTransId="{EBB2D2BE-37FC-4CCE-8CB3-C589E4F928F7}" sibTransId="{1BF19751-AB3A-4F24-8390-CAE452667785}"/>
    <dgm:cxn modelId="{03A2DFD6-5BDA-403D-AA5A-0CFED7E4EBC2}" type="presOf" srcId="{AB15285F-140E-4880-981F-AE274872DAAE}" destId="{63DDD966-A121-4289-A57D-1AD1D59E5187}" srcOrd="0" destOrd="0" presId="urn:microsoft.com/office/officeart/2005/8/layout/radial2"/>
    <dgm:cxn modelId="{14330BF3-9CF3-44A9-AD28-C69C4D3F6E76}" srcId="{AB15285F-140E-4880-981F-AE274872DAAE}" destId="{9ED869D9-C35A-46BE-AA96-E22C5F38513B}" srcOrd="3" destOrd="0" parTransId="{CD7341E3-B64E-4EC0-8A7C-40B5A67D2A1E}" sibTransId="{A2F5352C-74A2-414F-971E-ACAF452D75F5}"/>
    <dgm:cxn modelId="{D70A4596-09F5-4951-88AF-8C10F141ADD5}" type="presOf" srcId="{4598D0F1-A3BA-474C-B562-3721DBBABF64}" destId="{E3F08C08-15D4-4648-A417-212DAB51C947}" srcOrd="0" destOrd="0" presId="urn:microsoft.com/office/officeart/2005/8/layout/radial2"/>
    <dgm:cxn modelId="{FE0A9B4B-9606-47C9-AC9B-DD175CD5F8B3}" type="presOf" srcId="{7AB7B426-1853-4F13-974D-F476A8694E18}" destId="{82CC400A-DCCF-489D-8A66-B725BD72E0EB}" srcOrd="0" destOrd="0" presId="urn:microsoft.com/office/officeart/2005/8/layout/radial2"/>
    <dgm:cxn modelId="{A99074A2-1063-4583-8E89-84F196238192}" type="presOf" srcId="{EBB2D2BE-37FC-4CCE-8CB3-C589E4F928F7}" destId="{5561FE59-E7DA-4E3D-9D93-5E9806603C89}" srcOrd="0" destOrd="0" presId="urn:microsoft.com/office/officeart/2005/8/layout/radial2"/>
    <dgm:cxn modelId="{78BC1432-00AB-4939-8D60-882059659383}" type="presOf" srcId="{CD7341E3-B64E-4EC0-8A7C-40B5A67D2A1E}" destId="{4E56049D-3868-414C-8590-134D64F0FCE3}" srcOrd="0" destOrd="0" presId="urn:microsoft.com/office/officeart/2005/8/layout/radial2"/>
    <dgm:cxn modelId="{FE7582FB-C375-42C9-84F9-88A7F834166E}" type="presOf" srcId="{DB3933BF-8488-49C9-B17D-3231C0B58831}" destId="{182B5ABE-8756-405A-B714-94664E9B939D}" srcOrd="0" destOrd="0" presId="urn:microsoft.com/office/officeart/2005/8/layout/radial2"/>
    <dgm:cxn modelId="{089A20DB-05CF-43E7-8369-3717781DEECA}" type="presOf" srcId="{D223D3E9-FD17-47AE-8399-C83F31E4DD08}" destId="{953CEED6-7024-4476-A945-D7CEF587751D}" srcOrd="0" destOrd="0" presId="urn:microsoft.com/office/officeart/2005/8/layout/radial2"/>
    <dgm:cxn modelId="{F470AE9D-4CD5-43E0-90F3-8DDEF1432CAD}" type="presOf" srcId="{D2250F16-1E08-4C3E-8B4F-5CB3BBFE3593}" destId="{EC49EBB7-98A8-45DE-90F9-7842E0BECE6E}" srcOrd="0" destOrd="0" presId="urn:microsoft.com/office/officeart/2005/8/layout/radial2"/>
    <dgm:cxn modelId="{73707250-C961-4B19-A4B8-816882B7E95E}" type="presOf" srcId="{39FC3E40-B5F0-4AD2-9615-2493169C382D}" destId="{678EF9CB-DCE7-47DE-982A-E8BCF9E83E58}" srcOrd="0" destOrd="0" presId="urn:microsoft.com/office/officeart/2005/8/layout/radial2"/>
    <dgm:cxn modelId="{7BA3F927-876F-4725-9530-25721A383550}" srcId="{AB15285F-140E-4880-981F-AE274872DAAE}" destId="{4598D0F1-A3BA-474C-B562-3721DBBABF64}" srcOrd="1" destOrd="0" parTransId="{2F08026D-C65F-4AF2-BCC6-8012C1FE16AB}" sibTransId="{1F47ABFF-2D7D-47A6-8B32-90615166730A}"/>
    <dgm:cxn modelId="{201E4C17-0A0B-4D2E-8EB5-F373ACAA6A8C}" srcId="{AB15285F-140E-4880-981F-AE274872DAAE}" destId="{7AB7B426-1853-4F13-974D-F476A8694E18}" srcOrd="4" destOrd="0" parTransId="{D2250F16-1E08-4C3E-8B4F-5CB3BBFE3593}" sibTransId="{3046F181-27D8-4F49-8C63-BB24D1813699}"/>
    <dgm:cxn modelId="{F5B6C84F-DA2E-41BC-8819-E24F1775387F}" type="presOf" srcId="{9ED869D9-C35A-46BE-AA96-E22C5F38513B}" destId="{01EEF8BD-2701-429A-BF6B-1426A9EF492A}" srcOrd="0" destOrd="0" presId="urn:microsoft.com/office/officeart/2005/8/layout/radial2"/>
    <dgm:cxn modelId="{3C37C1AA-5B1B-4557-AF2F-6A722B495A8E}" type="presOf" srcId="{2F08026D-C65F-4AF2-BCC6-8012C1FE16AB}" destId="{CB7D772A-93FF-4866-B0E5-D198F048F971}" srcOrd="0" destOrd="0" presId="urn:microsoft.com/office/officeart/2005/8/layout/radial2"/>
    <dgm:cxn modelId="{C5D712EA-4BAB-4DDF-A94D-C78426A034E5}" srcId="{AB15285F-140E-4880-981F-AE274872DAAE}" destId="{DB3933BF-8488-49C9-B17D-3231C0B58831}" srcOrd="0" destOrd="0" parTransId="{D223D3E9-FD17-47AE-8399-C83F31E4DD08}" sibTransId="{A4A10CC9-AD84-4960-B460-A518239463BA}"/>
    <dgm:cxn modelId="{35D9FB7B-559D-4939-9155-8F901066374B}" type="presParOf" srcId="{63DDD966-A121-4289-A57D-1AD1D59E5187}" destId="{F920D991-13FC-44CB-A614-CCF35DCAA032}" srcOrd="0" destOrd="0" presId="urn:microsoft.com/office/officeart/2005/8/layout/radial2"/>
    <dgm:cxn modelId="{8E710594-7DDB-4AFB-80E2-1230A0D2A593}" type="presParOf" srcId="{F920D991-13FC-44CB-A614-CCF35DCAA032}" destId="{F6204A5C-9F2D-410B-B2BB-D6B458A82216}" srcOrd="0" destOrd="0" presId="urn:microsoft.com/office/officeart/2005/8/layout/radial2"/>
    <dgm:cxn modelId="{308707FB-5893-40AA-9F64-DD73DD706FF0}" type="presParOf" srcId="{F6204A5C-9F2D-410B-B2BB-D6B458A82216}" destId="{48B680E9-F4AC-470D-9E41-324C69ABF2AB}" srcOrd="0" destOrd="0" presId="urn:microsoft.com/office/officeart/2005/8/layout/radial2"/>
    <dgm:cxn modelId="{B1A46925-3D3D-4BA3-8D04-2C797015BE7E}" type="presParOf" srcId="{F6204A5C-9F2D-410B-B2BB-D6B458A82216}" destId="{5F03F817-96B7-46AD-9753-924DF0010CBE}" srcOrd="1" destOrd="0" presId="urn:microsoft.com/office/officeart/2005/8/layout/radial2"/>
    <dgm:cxn modelId="{66309F24-7957-4B1F-AA35-A7120D572523}" type="presParOf" srcId="{F920D991-13FC-44CB-A614-CCF35DCAA032}" destId="{953CEED6-7024-4476-A945-D7CEF587751D}" srcOrd="1" destOrd="0" presId="urn:microsoft.com/office/officeart/2005/8/layout/radial2"/>
    <dgm:cxn modelId="{2A348962-16CF-47E9-BD8E-BFFE332ACA74}" type="presParOf" srcId="{F920D991-13FC-44CB-A614-CCF35DCAA032}" destId="{9E979F29-F31A-4D73-8EC4-F1022873FD00}" srcOrd="2" destOrd="0" presId="urn:microsoft.com/office/officeart/2005/8/layout/radial2"/>
    <dgm:cxn modelId="{14494913-FA1D-46B1-B950-3A3B56929423}" type="presParOf" srcId="{9E979F29-F31A-4D73-8EC4-F1022873FD00}" destId="{182B5ABE-8756-405A-B714-94664E9B939D}" srcOrd="0" destOrd="0" presId="urn:microsoft.com/office/officeart/2005/8/layout/radial2"/>
    <dgm:cxn modelId="{76DF222A-D816-4E5C-A0E5-259CA2AD624A}" type="presParOf" srcId="{9E979F29-F31A-4D73-8EC4-F1022873FD00}" destId="{5857BD20-C312-4AD3-B7F5-EE57EA772658}" srcOrd="1" destOrd="0" presId="urn:microsoft.com/office/officeart/2005/8/layout/radial2"/>
    <dgm:cxn modelId="{D059C12E-58C5-4D35-AF54-6A31AF1FF4EC}" type="presParOf" srcId="{F920D991-13FC-44CB-A614-CCF35DCAA032}" destId="{CB7D772A-93FF-4866-B0E5-D198F048F971}" srcOrd="3" destOrd="0" presId="urn:microsoft.com/office/officeart/2005/8/layout/radial2"/>
    <dgm:cxn modelId="{2358D666-A321-4519-B07A-CAF03494DA16}" type="presParOf" srcId="{F920D991-13FC-44CB-A614-CCF35DCAA032}" destId="{F6716D17-D492-43E6-8A54-8D656884F8FD}" srcOrd="4" destOrd="0" presId="urn:microsoft.com/office/officeart/2005/8/layout/radial2"/>
    <dgm:cxn modelId="{4DF0298E-B5D6-41AC-A026-1EF871D0495C}" type="presParOf" srcId="{F6716D17-D492-43E6-8A54-8D656884F8FD}" destId="{E3F08C08-15D4-4648-A417-212DAB51C947}" srcOrd="0" destOrd="0" presId="urn:microsoft.com/office/officeart/2005/8/layout/radial2"/>
    <dgm:cxn modelId="{C901E4D4-BF17-49AB-AD2B-096452C23189}" type="presParOf" srcId="{F6716D17-D492-43E6-8A54-8D656884F8FD}" destId="{23AB79E0-EB10-40A1-8E8B-115A89D3FBAC}" srcOrd="1" destOrd="0" presId="urn:microsoft.com/office/officeart/2005/8/layout/radial2"/>
    <dgm:cxn modelId="{D41A6AB0-9CC5-4693-ADEF-074915CC0DF9}" type="presParOf" srcId="{F920D991-13FC-44CB-A614-CCF35DCAA032}" destId="{5561FE59-E7DA-4E3D-9D93-5E9806603C89}" srcOrd="5" destOrd="0" presId="urn:microsoft.com/office/officeart/2005/8/layout/radial2"/>
    <dgm:cxn modelId="{1099C689-1A51-450C-80B6-3D86F7A17C85}" type="presParOf" srcId="{F920D991-13FC-44CB-A614-CCF35DCAA032}" destId="{F8487E6D-8AD2-4D29-AA25-FA2B8019569F}" srcOrd="6" destOrd="0" presId="urn:microsoft.com/office/officeart/2005/8/layout/radial2"/>
    <dgm:cxn modelId="{5ACF1486-079D-4D56-9117-0373FF0906AF}" type="presParOf" srcId="{F8487E6D-8AD2-4D29-AA25-FA2B8019569F}" destId="{678EF9CB-DCE7-47DE-982A-E8BCF9E83E58}" srcOrd="0" destOrd="0" presId="urn:microsoft.com/office/officeart/2005/8/layout/radial2"/>
    <dgm:cxn modelId="{8308C2F7-27D4-49C8-AA5B-34780E9B5467}" type="presParOf" srcId="{F8487E6D-8AD2-4D29-AA25-FA2B8019569F}" destId="{D974C7EA-0C89-461A-AB1F-8930FF21AE6B}" srcOrd="1" destOrd="0" presId="urn:microsoft.com/office/officeart/2005/8/layout/radial2"/>
    <dgm:cxn modelId="{FAE7D515-551D-4E4D-8E2F-DC6BE57572B8}" type="presParOf" srcId="{F920D991-13FC-44CB-A614-CCF35DCAA032}" destId="{4E56049D-3868-414C-8590-134D64F0FCE3}" srcOrd="7" destOrd="0" presId="urn:microsoft.com/office/officeart/2005/8/layout/radial2"/>
    <dgm:cxn modelId="{E462B016-C70A-49E1-AE6C-7D673C59EE3C}" type="presParOf" srcId="{F920D991-13FC-44CB-A614-CCF35DCAA032}" destId="{0AAE236E-BDCD-4027-AC0D-858037A2B13C}" srcOrd="8" destOrd="0" presId="urn:microsoft.com/office/officeart/2005/8/layout/radial2"/>
    <dgm:cxn modelId="{D0FE26F5-A7C8-4B0D-B875-616BA2D2FDCE}" type="presParOf" srcId="{0AAE236E-BDCD-4027-AC0D-858037A2B13C}" destId="{01EEF8BD-2701-429A-BF6B-1426A9EF492A}" srcOrd="0" destOrd="0" presId="urn:microsoft.com/office/officeart/2005/8/layout/radial2"/>
    <dgm:cxn modelId="{6213FBB5-A8C0-46BC-B18F-6F7679D014D6}" type="presParOf" srcId="{0AAE236E-BDCD-4027-AC0D-858037A2B13C}" destId="{EF558BC5-782D-44E9-AE63-E4B254E1C833}" srcOrd="1" destOrd="0" presId="urn:microsoft.com/office/officeart/2005/8/layout/radial2"/>
    <dgm:cxn modelId="{36A4DBB5-DFE5-4532-9252-161EED148FF3}" type="presParOf" srcId="{F920D991-13FC-44CB-A614-CCF35DCAA032}" destId="{EC49EBB7-98A8-45DE-90F9-7842E0BECE6E}" srcOrd="9" destOrd="0" presId="urn:microsoft.com/office/officeart/2005/8/layout/radial2"/>
    <dgm:cxn modelId="{D1CBEC54-8A76-4892-8FD1-8EAEBD0FBF70}" type="presParOf" srcId="{F920D991-13FC-44CB-A614-CCF35DCAA032}" destId="{A3F07246-C79D-40D0-B4E5-3CE81B1A61C2}" srcOrd="10" destOrd="0" presId="urn:microsoft.com/office/officeart/2005/8/layout/radial2"/>
    <dgm:cxn modelId="{BD00A111-A410-46EC-8B93-ABDE5B0FF54A}" type="presParOf" srcId="{A3F07246-C79D-40D0-B4E5-3CE81B1A61C2}" destId="{82CC400A-DCCF-489D-8A66-B725BD72E0EB}" srcOrd="0" destOrd="0" presId="urn:microsoft.com/office/officeart/2005/8/layout/radial2"/>
    <dgm:cxn modelId="{BF4C965A-30E1-420C-A42A-5313FD19320D}" type="presParOf" srcId="{A3F07246-C79D-40D0-B4E5-3CE81B1A61C2}" destId="{866FBEDC-2F1C-4BC6-99FB-B239DAA2BD90}" srcOrd="1" destOrd="0" presId="urn:microsoft.com/office/officeart/2005/8/layout/radial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99DD85-5F5C-410B-85E7-F8882F2EE707}" type="doc">
      <dgm:prSet loTypeId="urn:microsoft.com/office/officeart/2005/8/layout/hProcess9" loCatId="process" qsTypeId="urn:microsoft.com/office/officeart/2005/8/quickstyle/3d3" qsCatId="3D" csTypeId="urn:microsoft.com/office/officeart/2005/8/colors/colorful4" csCatId="colorful" phldr="1"/>
      <dgm:spPr/>
      <dgm:t>
        <a:bodyPr/>
        <a:lstStyle/>
        <a:p>
          <a:endParaRPr lang="en-US"/>
        </a:p>
      </dgm:t>
    </dgm:pt>
    <dgm:pt modelId="{5BB5A20F-BAF8-4E39-9D61-A6E4D927A62E}">
      <dgm:prSet custT="1"/>
      <dgm:spPr/>
      <dgm:t>
        <a:bodyPr/>
        <a:lstStyle/>
        <a:p>
          <a:pPr rtl="0"/>
          <a:r>
            <a:rPr lang="en-US" sz="1400" b="1" dirty="0" smtClean="0"/>
            <a:t>Blood Meal</a:t>
          </a:r>
          <a:endParaRPr lang="en-US" sz="1400" b="1" dirty="0"/>
        </a:p>
      </dgm:t>
    </dgm:pt>
    <dgm:pt modelId="{8C99020C-A346-4946-B2A5-0E7F3B7D87F9}" type="parTrans" cxnId="{E76F234B-6D99-4807-9CEF-A84504B7AC13}">
      <dgm:prSet/>
      <dgm:spPr/>
      <dgm:t>
        <a:bodyPr/>
        <a:lstStyle/>
        <a:p>
          <a:endParaRPr lang="en-US"/>
        </a:p>
      </dgm:t>
    </dgm:pt>
    <dgm:pt modelId="{0BFD3881-A996-455B-9394-9965122244E6}" type="sibTrans" cxnId="{E76F234B-6D99-4807-9CEF-A84504B7AC13}">
      <dgm:prSet/>
      <dgm:spPr/>
      <dgm:t>
        <a:bodyPr/>
        <a:lstStyle/>
        <a:p>
          <a:endParaRPr lang="en-US"/>
        </a:p>
      </dgm:t>
    </dgm:pt>
    <dgm:pt modelId="{E3524E02-4D2A-4515-AD55-973D6DD2FCF5}">
      <dgm:prSet custT="1"/>
      <dgm:spPr/>
      <dgm:t>
        <a:bodyPr/>
        <a:lstStyle/>
        <a:p>
          <a:pPr rtl="0"/>
          <a:r>
            <a:rPr lang="en-US" sz="1400" b="1" dirty="0" smtClean="0"/>
            <a:t>Feather meal</a:t>
          </a:r>
          <a:endParaRPr lang="en-US" sz="1400" b="1" dirty="0"/>
        </a:p>
      </dgm:t>
    </dgm:pt>
    <dgm:pt modelId="{3172D06B-6739-4CA2-8265-CE0E82632228}" type="parTrans" cxnId="{66BCC12C-F2BD-46F9-A998-2162B024731A}">
      <dgm:prSet/>
      <dgm:spPr/>
      <dgm:t>
        <a:bodyPr/>
        <a:lstStyle/>
        <a:p>
          <a:endParaRPr lang="en-US"/>
        </a:p>
      </dgm:t>
    </dgm:pt>
    <dgm:pt modelId="{101F9651-10F8-490D-A416-89D5E091CF14}" type="sibTrans" cxnId="{66BCC12C-F2BD-46F9-A998-2162B024731A}">
      <dgm:prSet/>
      <dgm:spPr/>
      <dgm:t>
        <a:bodyPr/>
        <a:lstStyle/>
        <a:p>
          <a:endParaRPr lang="en-US"/>
        </a:p>
      </dgm:t>
    </dgm:pt>
    <dgm:pt modelId="{7BD5DFDA-9726-4185-9EAA-103AD6C3D172}">
      <dgm:prSet custT="1"/>
      <dgm:spPr/>
      <dgm:t>
        <a:bodyPr/>
        <a:lstStyle/>
        <a:p>
          <a:pPr rtl="0"/>
          <a:r>
            <a:rPr lang="en-US" sz="1400" b="1" dirty="0" smtClean="0"/>
            <a:t> Poultry Oil</a:t>
          </a:r>
          <a:endParaRPr lang="en-US" sz="1400" b="1" dirty="0"/>
        </a:p>
      </dgm:t>
    </dgm:pt>
    <dgm:pt modelId="{B0E0D7B0-61BC-4F49-A6C2-EC2644F7794E}" type="parTrans" cxnId="{752FCA1C-8A8C-4A61-8CDF-17DF93DE1F87}">
      <dgm:prSet/>
      <dgm:spPr/>
      <dgm:t>
        <a:bodyPr/>
        <a:lstStyle/>
        <a:p>
          <a:endParaRPr lang="en-US"/>
        </a:p>
      </dgm:t>
    </dgm:pt>
    <dgm:pt modelId="{B2901923-FB7E-46AE-87B7-93A9BC64A5B0}" type="sibTrans" cxnId="{752FCA1C-8A8C-4A61-8CDF-17DF93DE1F87}">
      <dgm:prSet/>
      <dgm:spPr/>
      <dgm:t>
        <a:bodyPr/>
        <a:lstStyle/>
        <a:p>
          <a:endParaRPr lang="en-US"/>
        </a:p>
      </dgm:t>
    </dgm:pt>
    <dgm:pt modelId="{8888CFDA-2AAE-4F09-AD6E-70D245EC6F18}">
      <dgm:prSet custT="1"/>
      <dgm:spPr/>
      <dgm:t>
        <a:bodyPr/>
        <a:lstStyle/>
        <a:p>
          <a:pPr rtl="0"/>
          <a:r>
            <a:rPr lang="en-US" sz="1400" b="1" dirty="0" smtClean="0"/>
            <a:t> Poultry Meat Meal </a:t>
          </a:r>
          <a:endParaRPr lang="en-US" sz="1400" b="1" dirty="0"/>
        </a:p>
      </dgm:t>
    </dgm:pt>
    <dgm:pt modelId="{002612E1-8F67-4C3C-A2AA-BF871190A709}" type="parTrans" cxnId="{196DCE63-63A5-41CA-AB30-D45C3B6AC418}">
      <dgm:prSet/>
      <dgm:spPr/>
      <dgm:t>
        <a:bodyPr/>
        <a:lstStyle/>
        <a:p>
          <a:endParaRPr lang="en-US"/>
        </a:p>
      </dgm:t>
    </dgm:pt>
    <dgm:pt modelId="{5B5FBAEE-AC52-48DB-ACDA-7F487A526AD3}" type="sibTrans" cxnId="{196DCE63-63A5-41CA-AB30-D45C3B6AC418}">
      <dgm:prSet/>
      <dgm:spPr/>
      <dgm:t>
        <a:bodyPr/>
        <a:lstStyle/>
        <a:p>
          <a:endParaRPr lang="en-US"/>
        </a:p>
      </dgm:t>
    </dgm:pt>
    <dgm:pt modelId="{126991FD-721B-43B6-ABA7-5CC8CCB8D139}" type="pres">
      <dgm:prSet presAssocID="{F599DD85-5F5C-410B-85E7-F8882F2EE707}" presName="CompostProcess" presStyleCnt="0">
        <dgm:presLayoutVars>
          <dgm:dir/>
          <dgm:resizeHandles val="exact"/>
        </dgm:presLayoutVars>
      </dgm:prSet>
      <dgm:spPr/>
      <dgm:t>
        <a:bodyPr/>
        <a:lstStyle/>
        <a:p>
          <a:endParaRPr lang="en-US"/>
        </a:p>
      </dgm:t>
    </dgm:pt>
    <dgm:pt modelId="{F9DF60C5-BDD9-4667-85F8-3062B3D8CF9B}" type="pres">
      <dgm:prSet presAssocID="{F599DD85-5F5C-410B-85E7-F8882F2EE707}" presName="arrow" presStyleLbl="bgShp" presStyleIdx="0" presStyleCnt="1" custScaleX="117108" custScaleY="100000" custLinFactNeighborX="-558"/>
      <dgm:spPr/>
    </dgm:pt>
    <dgm:pt modelId="{1F6ACB78-E37A-4439-89FD-071267631D89}" type="pres">
      <dgm:prSet presAssocID="{F599DD85-5F5C-410B-85E7-F8882F2EE707}" presName="linearProcess" presStyleCnt="0"/>
      <dgm:spPr/>
    </dgm:pt>
    <dgm:pt modelId="{35BEC67C-EC0C-4E75-9550-BCE03B0DBE74}" type="pres">
      <dgm:prSet presAssocID="{5BB5A20F-BAF8-4E39-9D61-A6E4D927A62E}" presName="textNode" presStyleLbl="node1" presStyleIdx="0" presStyleCnt="4">
        <dgm:presLayoutVars>
          <dgm:bulletEnabled val="1"/>
        </dgm:presLayoutVars>
      </dgm:prSet>
      <dgm:spPr/>
      <dgm:t>
        <a:bodyPr/>
        <a:lstStyle/>
        <a:p>
          <a:endParaRPr lang="en-US"/>
        </a:p>
      </dgm:t>
    </dgm:pt>
    <dgm:pt modelId="{D9DCAB2B-87B4-42B8-AA75-B20C8C82ECB2}" type="pres">
      <dgm:prSet presAssocID="{0BFD3881-A996-455B-9394-9965122244E6}" presName="sibTrans" presStyleCnt="0"/>
      <dgm:spPr/>
    </dgm:pt>
    <dgm:pt modelId="{2C89DFEE-DD92-4CA6-B6CD-090D2F70D1A2}" type="pres">
      <dgm:prSet presAssocID="{E3524E02-4D2A-4515-AD55-973D6DD2FCF5}" presName="textNode" presStyleLbl="node1" presStyleIdx="1" presStyleCnt="4">
        <dgm:presLayoutVars>
          <dgm:bulletEnabled val="1"/>
        </dgm:presLayoutVars>
      </dgm:prSet>
      <dgm:spPr/>
      <dgm:t>
        <a:bodyPr/>
        <a:lstStyle/>
        <a:p>
          <a:endParaRPr lang="en-US"/>
        </a:p>
      </dgm:t>
    </dgm:pt>
    <dgm:pt modelId="{B1A0E309-66F9-4D71-87C7-79A14B090C3A}" type="pres">
      <dgm:prSet presAssocID="{101F9651-10F8-490D-A416-89D5E091CF14}" presName="sibTrans" presStyleCnt="0"/>
      <dgm:spPr/>
    </dgm:pt>
    <dgm:pt modelId="{500BF450-8BDB-4F02-AF7B-2B1C70DFCF37}" type="pres">
      <dgm:prSet presAssocID="{7BD5DFDA-9726-4185-9EAA-103AD6C3D172}" presName="textNode" presStyleLbl="node1" presStyleIdx="2" presStyleCnt="4">
        <dgm:presLayoutVars>
          <dgm:bulletEnabled val="1"/>
        </dgm:presLayoutVars>
      </dgm:prSet>
      <dgm:spPr/>
      <dgm:t>
        <a:bodyPr/>
        <a:lstStyle/>
        <a:p>
          <a:endParaRPr lang="en-US"/>
        </a:p>
      </dgm:t>
    </dgm:pt>
    <dgm:pt modelId="{B2B9E5FB-338F-494A-847D-3EE5B686B5E5}" type="pres">
      <dgm:prSet presAssocID="{B2901923-FB7E-46AE-87B7-93A9BC64A5B0}" presName="sibTrans" presStyleCnt="0"/>
      <dgm:spPr/>
    </dgm:pt>
    <dgm:pt modelId="{57C415F6-0E8A-4E14-A702-D36CF82C3B18}" type="pres">
      <dgm:prSet presAssocID="{8888CFDA-2AAE-4F09-AD6E-70D245EC6F18}" presName="textNode" presStyleLbl="node1" presStyleIdx="3" presStyleCnt="4">
        <dgm:presLayoutVars>
          <dgm:bulletEnabled val="1"/>
        </dgm:presLayoutVars>
      </dgm:prSet>
      <dgm:spPr/>
      <dgm:t>
        <a:bodyPr/>
        <a:lstStyle/>
        <a:p>
          <a:endParaRPr lang="en-US"/>
        </a:p>
      </dgm:t>
    </dgm:pt>
  </dgm:ptLst>
  <dgm:cxnLst>
    <dgm:cxn modelId="{196DCE63-63A5-41CA-AB30-D45C3B6AC418}" srcId="{F599DD85-5F5C-410B-85E7-F8882F2EE707}" destId="{8888CFDA-2AAE-4F09-AD6E-70D245EC6F18}" srcOrd="3" destOrd="0" parTransId="{002612E1-8F67-4C3C-A2AA-BF871190A709}" sibTransId="{5B5FBAEE-AC52-48DB-ACDA-7F487A526AD3}"/>
    <dgm:cxn modelId="{D05BBDE3-3130-45AA-BFEF-0A31B1403BF2}" type="presOf" srcId="{F599DD85-5F5C-410B-85E7-F8882F2EE707}" destId="{126991FD-721B-43B6-ABA7-5CC8CCB8D139}" srcOrd="0" destOrd="0" presId="urn:microsoft.com/office/officeart/2005/8/layout/hProcess9"/>
    <dgm:cxn modelId="{17ED956D-7EB2-4ACE-9F7E-94F840DDC89F}" type="presOf" srcId="{E3524E02-4D2A-4515-AD55-973D6DD2FCF5}" destId="{2C89DFEE-DD92-4CA6-B6CD-090D2F70D1A2}" srcOrd="0" destOrd="0" presId="urn:microsoft.com/office/officeart/2005/8/layout/hProcess9"/>
    <dgm:cxn modelId="{AEE0A294-1024-4A14-A49B-FA4B5DC0E41F}" type="presOf" srcId="{5BB5A20F-BAF8-4E39-9D61-A6E4D927A62E}" destId="{35BEC67C-EC0C-4E75-9550-BCE03B0DBE74}" srcOrd="0" destOrd="0" presId="urn:microsoft.com/office/officeart/2005/8/layout/hProcess9"/>
    <dgm:cxn modelId="{752FCA1C-8A8C-4A61-8CDF-17DF93DE1F87}" srcId="{F599DD85-5F5C-410B-85E7-F8882F2EE707}" destId="{7BD5DFDA-9726-4185-9EAA-103AD6C3D172}" srcOrd="2" destOrd="0" parTransId="{B0E0D7B0-61BC-4F49-A6C2-EC2644F7794E}" sibTransId="{B2901923-FB7E-46AE-87B7-93A9BC64A5B0}"/>
    <dgm:cxn modelId="{E76F234B-6D99-4807-9CEF-A84504B7AC13}" srcId="{F599DD85-5F5C-410B-85E7-F8882F2EE707}" destId="{5BB5A20F-BAF8-4E39-9D61-A6E4D927A62E}" srcOrd="0" destOrd="0" parTransId="{8C99020C-A346-4946-B2A5-0E7F3B7D87F9}" sibTransId="{0BFD3881-A996-455B-9394-9965122244E6}"/>
    <dgm:cxn modelId="{94211587-926E-4E07-A28B-F6EF10564435}" type="presOf" srcId="{7BD5DFDA-9726-4185-9EAA-103AD6C3D172}" destId="{500BF450-8BDB-4F02-AF7B-2B1C70DFCF37}" srcOrd="0" destOrd="0" presId="urn:microsoft.com/office/officeart/2005/8/layout/hProcess9"/>
    <dgm:cxn modelId="{66BCC12C-F2BD-46F9-A998-2162B024731A}" srcId="{F599DD85-5F5C-410B-85E7-F8882F2EE707}" destId="{E3524E02-4D2A-4515-AD55-973D6DD2FCF5}" srcOrd="1" destOrd="0" parTransId="{3172D06B-6739-4CA2-8265-CE0E82632228}" sibTransId="{101F9651-10F8-490D-A416-89D5E091CF14}"/>
    <dgm:cxn modelId="{06324C2C-CEC1-4912-B2A9-C15EDAF0CD86}" type="presOf" srcId="{8888CFDA-2AAE-4F09-AD6E-70D245EC6F18}" destId="{57C415F6-0E8A-4E14-A702-D36CF82C3B18}" srcOrd="0" destOrd="0" presId="urn:microsoft.com/office/officeart/2005/8/layout/hProcess9"/>
    <dgm:cxn modelId="{88CCB85C-50F5-409C-89A3-7CDBCD5756A5}" type="presParOf" srcId="{126991FD-721B-43B6-ABA7-5CC8CCB8D139}" destId="{F9DF60C5-BDD9-4667-85F8-3062B3D8CF9B}" srcOrd="0" destOrd="0" presId="urn:microsoft.com/office/officeart/2005/8/layout/hProcess9"/>
    <dgm:cxn modelId="{4DE9E38E-8045-4443-B58F-348D10FD6AE2}" type="presParOf" srcId="{126991FD-721B-43B6-ABA7-5CC8CCB8D139}" destId="{1F6ACB78-E37A-4439-89FD-071267631D89}" srcOrd="1" destOrd="0" presId="urn:microsoft.com/office/officeart/2005/8/layout/hProcess9"/>
    <dgm:cxn modelId="{BA65A4AC-E772-4FA8-BDE4-F2D69677557C}" type="presParOf" srcId="{1F6ACB78-E37A-4439-89FD-071267631D89}" destId="{35BEC67C-EC0C-4E75-9550-BCE03B0DBE74}" srcOrd="0" destOrd="0" presId="urn:microsoft.com/office/officeart/2005/8/layout/hProcess9"/>
    <dgm:cxn modelId="{61D10DB9-4A59-46A3-A4C2-51210B49508E}" type="presParOf" srcId="{1F6ACB78-E37A-4439-89FD-071267631D89}" destId="{D9DCAB2B-87B4-42B8-AA75-B20C8C82ECB2}" srcOrd="1" destOrd="0" presId="urn:microsoft.com/office/officeart/2005/8/layout/hProcess9"/>
    <dgm:cxn modelId="{BB5BB476-5CC7-434C-B434-9A9F508BE330}" type="presParOf" srcId="{1F6ACB78-E37A-4439-89FD-071267631D89}" destId="{2C89DFEE-DD92-4CA6-B6CD-090D2F70D1A2}" srcOrd="2" destOrd="0" presId="urn:microsoft.com/office/officeart/2005/8/layout/hProcess9"/>
    <dgm:cxn modelId="{E9B3A088-27CD-48F5-BADA-BD761104B35A}" type="presParOf" srcId="{1F6ACB78-E37A-4439-89FD-071267631D89}" destId="{B1A0E309-66F9-4D71-87C7-79A14B090C3A}" srcOrd="3" destOrd="0" presId="urn:microsoft.com/office/officeart/2005/8/layout/hProcess9"/>
    <dgm:cxn modelId="{82AD8E3B-EECE-4A43-99FD-51FACB67ADC4}" type="presParOf" srcId="{1F6ACB78-E37A-4439-89FD-071267631D89}" destId="{500BF450-8BDB-4F02-AF7B-2B1C70DFCF37}" srcOrd="4" destOrd="0" presId="urn:microsoft.com/office/officeart/2005/8/layout/hProcess9"/>
    <dgm:cxn modelId="{F37BF5C9-50C1-41D9-85FC-A882305F1AB7}" type="presParOf" srcId="{1F6ACB78-E37A-4439-89FD-071267631D89}" destId="{B2B9E5FB-338F-494A-847D-3EE5B686B5E5}" srcOrd="5" destOrd="0" presId="urn:microsoft.com/office/officeart/2005/8/layout/hProcess9"/>
    <dgm:cxn modelId="{01DD1DC0-E716-4948-B62C-6EF0ECEE3D9F}" type="presParOf" srcId="{1F6ACB78-E37A-4439-89FD-071267631D89}" destId="{57C415F6-0E8A-4E14-A702-D36CF82C3B18}" srcOrd="6" destOrd="0" presId="urn:microsoft.com/office/officeart/2005/8/layout/hProcess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9EBB7-98A8-45DE-90F9-7842E0BECE6E}">
      <dsp:nvSpPr>
        <dsp:cNvPr id="0" name=""/>
        <dsp:cNvSpPr/>
      </dsp:nvSpPr>
      <dsp:spPr>
        <a:xfrm rot="518082">
          <a:off x="1316275" y="1371798"/>
          <a:ext cx="588863" cy="30498"/>
        </a:xfrm>
        <a:custGeom>
          <a:avLst/>
          <a:gdLst/>
          <a:ahLst/>
          <a:cxnLst/>
          <a:rect l="0" t="0" r="0" b="0"/>
          <a:pathLst>
            <a:path>
              <a:moveTo>
                <a:pt x="0" y="15249"/>
              </a:moveTo>
              <a:lnTo>
                <a:pt x="588863" y="152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56049D-3868-414C-8590-134D64F0FCE3}">
      <dsp:nvSpPr>
        <dsp:cNvPr id="0" name=""/>
        <dsp:cNvSpPr/>
      </dsp:nvSpPr>
      <dsp:spPr>
        <a:xfrm rot="3329553">
          <a:off x="1701337" y="2057675"/>
          <a:ext cx="838468" cy="30498"/>
        </a:xfrm>
        <a:custGeom>
          <a:avLst/>
          <a:gdLst/>
          <a:ahLst/>
          <a:cxnLst/>
          <a:rect l="0" t="0" r="0" b="0"/>
          <a:pathLst>
            <a:path>
              <a:moveTo>
                <a:pt x="0" y="15249"/>
              </a:moveTo>
              <a:lnTo>
                <a:pt x="838468" y="152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61FE59-E7DA-4E3D-9D93-5E9806603C89}">
      <dsp:nvSpPr>
        <dsp:cNvPr id="0" name=""/>
        <dsp:cNvSpPr/>
      </dsp:nvSpPr>
      <dsp:spPr>
        <a:xfrm rot="1641217">
          <a:off x="1940696" y="1743059"/>
          <a:ext cx="835823" cy="30498"/>
        </a:xfrm>
        <a:custGeom>
          <a:avLst/>
          <a:gdLst/>
          <a:ahLst/>
          <a:cxnLst/>
          <a:rect l="0" t="0" r="0" b="0"/>
          <a:pathLst>
            <a:path>
              <a:moveTo>
                <a:pt x="0" y="15249"/>
              </a:moveTo>
              <a:lnTo>
                <a:pt x="835823" y="152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7D772A-93FF-4866-B0E5-D198F048F971}">
      <dsp:nvSpPr>
        <dsp:cNvPr id="0" name=""/>
        <dsp:cNvSpPr/>
      </dsp:nvSpPr>
      <dsp:spPr>
        <a:xfrm rot="19860779">
          <a:off x="1932106" y="979311"/>
          <a:ext cx="883180" cy="30498"/>
        </a:xfrm>
        <a:custGeom>
          <a:avLst/>
          <a:gdLst/>
          <a:ahLst/>
          <a:cxnLst/>
          <a:rect l="0" t="0" r="0" b="0"/>
          <a:pathLst>
            <a:path>
              <a:moveTo>
                <a:pt x="0" y="15249"/>
              </a:moveTo>
              <a:lnTo>
                <a:pt x="883180" y="152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3CEED6-7024-4476-A945-D7CEF587751D}">
      <dsp:nvSpPr>
        <dsp:cNvPr id="0" name=""/>
        <dsp:cNvSpPr/>
      </dsp:nvSpPr>
      <dsp:spPr>
        <a:xfrm rot="18230043">
          <a:off x="1659296" y="635748"/>
          <a:ext cx="983913" cy="30498"/>
        </a:xfrm>
        <a:custGeom>
          <a:avLst/>
          <a:gdLst/>
          <a:ahLst/>
          <a:cxnLst/>
          <a:rect l="0" t="0" r="0" b="0"/>
          <a:pathLst>
            <a:path>
              <a:moveTo>
                <a:pt x="0" y="15249"/>
              </a:moveTo>
              <a:lnTo>
                <a:pt x="983913" y="152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03F817-96B7-46AD-9753-924DF0010CBE}">
      <dsp:nvSpPr>
        <dsp:cNvPr id="0" name=""/>
        <dsp:cNvSpPr/>
      </dsp:nvSpPr>
      <dsp:spPr>
        <a:xfrm>
          <a:off x="915825" y="876042"/>
          <a:ext cx="954015" cy="95401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B5ABE-8756-405A-B714-94664E9B939D}">
      <dsp:nvSpPr>
        <dsp:cNvPr id="0" name=""/>
        <dsp:cNvSpPr/>
      </dsp:nvSpPr>
      <dsp:spPr>
        <a:xfrm>
          <a:off x="2298320" y="-281590"/>
          <a:ext cx="572409" cy="572409"/>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rtl="0">
            <a:lnSpc>
              <a:spcPct val="90000"/>
            </a:lnSpc>
            <a:spcBef>
              <a:spcPct val="0"/>
            </a:spcBef>
            <a:spcAft>
              <a:spcPct val="35000"/>
            </a:spcAft>
          </a:pPr>
          <a:r>
            <a:rPr lang="en-US" sz="1050" b="1" kern="1200" dirty="0" smtClean="0"/>
            <a:t>Blood</a:t>
          </a:r>
          <a:endParaRPr lang="en-US" sz="1050" kern="1200" dirty="0"/>
        </a:p>
      </dsp:txBody>
      <dsp:txXfrm>
        <a:off x="2382147" y="-197763"/>
        <a:ext cx="404755" cy="404755"/>
      </dsp:txXfrm>
    </dsp:sp>
    <dsp:sp modelId="{E3F08C08-15D4-4648-A417-212DAB51C947}">
      <dsp:nvSpPr>
        <dsp:cNvPr id="0" name=""/>
        <dsp:cNvSpPr/>
      </dsp:nvSpPr>
      <dsp:spPr>
        <a:xfrm>
          <a:off x="2724115" y="355657"/>
          <a:ext cx="572409" cy="572409"/>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b="1" kern="1200" dirty="0" smtClean="0"/>
            <a:t>Fat</a:t>
          </a:r>
          <a:endParaRPr lang="en-US" sz="1000" kern="1200" dirty="0"/>
        </a:p>
      </dsp:txBody>
      <dsp:txXfrm>
        <a:off x="2807942" y="439484"/>
        <a:ext cx="404755" cy="404755"/>
      </dsp:txXfrm>
    </dsp:sp>
    <dsp:sp modelId="{678EF9CB-DCE7-47DE-982A-E8BCF9E83E58}">
      <dsp:nvSpPr>
        <dsp:cNvPr id="0" name=""/>
        <dsp:cNvSpPr/>
      </dsp:nvSpPr>
      <dsp:spPr>
        <a:xfrm>
          <a:off x="2697790" y="1795631"/>
          <a:ext cx="572409" cy="572409"/>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b="1" kern="1200" dirty="0" smtClean="0"/>
            <a:t>Feathers</a:t>
          </a:r>
          <a:endParaRPr lang="en-US" sz="1000" kern="1200" dirty="0"/>
        </a:p>
      </dsp:txBody>
      <dsp:txXfrm>
        <a:off x="2781617" y="1879458"/>
        <a:ext cx="404755" cy="404755"/>
      </dsp:txXfrm>
    </dsp:sp>
    <dsp:sp modelId="{01EEF8BD-2701-429A-BF6B-1426A9EF492A}">
      <dsp:nvSpPr>
        <dsp:cNvPr id="0" name=""/>
        <dsp:cNvSpPr/>
      </dsp:nvSpPr>
      <dsp:spPr>
        <a:xfrm>
          <a:off x="2234007" y="2368038"/>
          <a:ext cx="572409" cy="572409"/>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b="1" kern="1200" dirty="0" smtClean="0"/>
            <a:t>bowels</a:t>
          </a:r>
          <a:endParaRPr lang="en-US" sz="1000" kern="1200" dirty="0"/>
        </a:p>
      </dsp:txBody>
      <dsp:txXfrm>
        <a:off x="2317834" y="2451865"/>
        <a:ext cx="404755" cy="404755"/>
      </dsp:txXfrm>
    </dsp:sp>
    <dsp:sp modelId="{82CC400A-DCCF-489D-8A66-B725BD72E0EB}">
      <dsp:nvSpPr>
        <dsp:cNvPr id="0" name=""/>
        <dsp:cNvSpPr/>
      </dsp:nvSpPr>
      <dsp:spPr>
        <a:xfrm>
          <a:off x="269985" y="456097"/>
          <a:ext cx="1640445" cy="170381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  Slaughter house</a:t>
          </a:r>
          <a:endParaRPr lang="en-US" sz="2000" kern="1200" dirty="0"/>
        </a:p>
      </dsp:txBody>
      <dsp:txXfrm>
        <a:off x="510223" y="705615"/>
        <a:ext cx="1159969" cy="1204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F60C5-BDD9-4667-85F8-3062B3D8CF9B}">
      <dsp:nvSpPr>
        <dsp:cNvPr id="0" name=""/>
        <dsp:cNvSpPr/>
      </dsp:nvSpPr>
      <dsp:spPr>
        <a:xfrm>
          <a:off x="0" y="0"/>
          <a:ext cx="4752652" cy="1189947"/>
        </a:xfrm>
        <a:prstGeom prst="rightArrow">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5BEC67C-EC0C-4E75-9550-BCE03B0DBE74}">
      <dsp:nvSpPr>
        <dsp:cNvPr id="0" name=""/>
        <dsp:cNvSpPr/>
      </dsp:nvSpPr>
      <dsp:spPr>
        <a:xfrm>
          <a:off x="1690" y="356984"/>
          <a:ext cx="1075463" cy="475978"/>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Blood Meal</a:t>
          </a:r>
          <a:endParaRPr lang="en-US" sz="1400" b="1" kern="1200" dirty="0"/>
        </a:p>
      </dsp:txBody>
      <dsp:txXfrm>
        <a:off x="24925" y="380219"/>
        <a:ext cx="1028993" cy="429508"/>
      </dsp:txXfrm>
    </dsp:sp>
    <dsp:sp modelId="{2C89DFEE-DD92-4CA6-B6CD-090D2F70D1A2}">
      <dsp:nvSpPr>
        <dsp:cNvPr id="0" name=""/>
        <dsp:cNvSpPr/>
      </dsp:nvSpPr>
      <dsp:spPr>
        <a:xfrm>
          <a:off x="1233585" y="356984"/>
          <a:ext cx="1075463" cy="475978"/>
        </a:xfrm>
        <a:prstGeom prst="roundRect">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Feather meal</a:t>
          </a:r>
          <a:endParaRPr lang="en-US" sz="1400" b="1" kern="1200" dirty="0"/>
        </a:p>
      </dsp:txBody>
      <dsp:txXfrm>
        <a:off x="1256820" y="380219"/>
        <a:ext cx="1028993" cy="429508"/>
      </dsp:txXfrm>
    </dsp:sp>
    <dsp:sp modelId="{500BF450-8BDB-4F02-AF7B-2B1C70DFCF37}">
      <dsp:nvSpPr>
        <dsp:cNvPr id="0" name=""/>
        <dsp:cNvSpPr/>
      </dsp:nvSpPr>
      <dsp:spPr>
        <a:xfrm>
          <a:off x="2465480" y="356984"/>
          <a:ext cx="1075463" cy="475978"/>
        </a:xfrm>
        <a:prstGeom prst="roundRect">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 Poultry Oil</a:t>
          </a:r>
          <a:endParaRPr lang="en-US" sz="1400" b="1" kern="1200" dirty="0"/>
        </a:p>
      </dsp:txBody>
      <dsp:txXfrm>
        <a:off x="2488715" y="380219"/>
        <a:ext cx="1028993" cy="429508"/>
      </dsp:txXfrm>
    </dsp:sp>
    <dsp:sp modelId="{57C415F6-0E8A-4E14-A702-D36CF82C3B18}">
      <dsp:nvSpPr>
        <dsp:cNvPr id="0" name=""/>
        <dsp:cNvSpPr/>
      </dsp:nvSpPr>
      <dsp:spPr>
        <a:xfrm>
          <a:off x="3697374" y="356984"/>
          <a:ext cx="1075463" cy="475978"/>
        </a:xfrm>
        <a:prstGeom prst="round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 Poultry Meat Meal </a:t>
          </a:r>
          <a:endParaRPr lang="en-US" sz="1400" b="1" kern="1200" dirty="0"/>
        </a:p>
      </dsp:txBody>
      <dsp:txXfrm>
        <a:off x="3720609" y="380219"/>
        <a:ext cx="1028993" cy="429508"/>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996849" y="0"/>
            <a:ext cx="3056414" cy="467072"/>
          </a:xfrm>
          <a:prstGeom prst="rect">
            <a:avLst/>
          </a:prstGeom>
        </p:spPr>
        <p:txBody>
          <a:bodyPr vert="horz" lIns="93497" tIns="46749" rIns="93497" bIns="46749" rtlCol="1"/>
          <a:lstStyle>
            <a:lvl1pPr algn="r">
              <a:defRPr sz="1200"/>
            </a:lvl1pPr>
          </a:lstStyle>
          <a:p>
            <a:endParaRPr lang="ar-JO"/>
          </a:p>
        </p:txBody>
      </p:sp>
      <p:sp>
        <p:nvSpPr>
          <p:cNvPr id="3" name="Date Placeholder 2"/>
          <p:cNvSpPr>
            <a:spLocks noGrp="1"/>
          </p:cNvSpPr>
          <p:nvPr>
            <p:ph type="dt" sz="quarter" idx="1"/>
          </p:nvPr>
        </p:nvSpPr>
        <p:spPr>
          <a:xfrm>
            <a:off x="1633" y="0"/>
            <a:ext cx="3056414" cy="467072"/>
          </a:xfrm>
          <a:prstGeom prst="rect">
            <a:avLst/>
          </a:prstGeom>
        </p:spPr>
        <p:txBody>
          <a:bodyPr vert="horz" lIns="93497" tIns="46749" rIns="93497" bIns="46749" rtlCol="1"/>
          <a:lstStyle>
            <a:lvl1pPr algn="l">
              <a:defRPr sz="1200"/>
            </a:lvl1pPr>
          </a:lstStyle>
          <a:p>
            <a:fld id="{3F79308D-7C25-4F0D-AF11-5A39AAA24769}" type="datetimeFigureOut">
              <a:rPr lang="ar-JO" smtClean="0"/>
              <a:t>17/06/1442</a:t>
            </a:fld>
            <a:endParaRPr lang="ar-JO"/>
          </a:p>
        </p:txBody>
      </p:sp>
      <p:sp>
        <p:nvSpPr>
          <p:cNvPr id="4" name="Footer Placeholder 3"/>
          <p:cNvSpPr>
            <a:spLocks noGrp="1"/>
          </p:cNvSpPr>
          <p:nvPr>
            <p:ph type="ftr" sz="quarter" idx="2"/>
          </p:nvPr>
        </p:nvSpPr>
        <p:spPr>
          <a:xfrm>
            <a:off x="3996849" y="8842030"/>
            <a:ext cx="3056414" cy="467071"/>
          </a:xfrm>
          <a:prstGeom prst="rect">
            <a:avLst/>
          </a:prstGeom>
        </p:spPr>
        <p:txBody>
          <a:bodyPr vert="horz" lIns="93497" tIns="46749" rIns="93497" bIns="46749" rtlCol="1" anchor="b"/>
          <a:lstStyle>
            <a:lvl1pPr algn="r">
              <a:defRPr sz="1200"/>
            </a:lvl1pPr>
          </a:lstStyle>
          <a:p>
            <a:endParaRPr lang="ar-JO"/>
          </a:p>
        </p:txBody>
      </p:sp>
      <p:sp>
        <p:nvSpPr>
          <p:cNvPr id="5" name="Slide Number Placeholder 4"/>
          <p:cNvSpPr>
            <a:spLocks noGrp="1"/>
          </p:cNvSpPr>
          <p:nvPr>
            <p:ph type="sldNum" sz="quarter" idx="3"/>
          </p:nvPr>
        </p:nvSpPr>
        <p:spPr>
          <a:xfrm>
            <a:off x="1633" y="8842030"/>
            <a:ext cx="3056414" cy="467071"/>
          </a:xfrm>
          <a:prstGeom prst="rect">
            <a:avLst/>
          </a:prstGeom>
        </p:spPr>
        <p:txBody>
          <a:bodyPr vert="horz" lIns="93497" tIns="46749" rIns="93497" bIns="46749" rtlCol="1" anchor="b"/>
          <a:lstStyle>
            <a:lvl1pPr algn="l">
              <a:defRPr sz="1200"/>
            </a:lvl1pPr>
          </a:lstStyle>
          <a:p>
            <a:fld id="{7AAC28D5-9025-4915-92AC-D377EC285704}" type="slidenum">
              <a:rPr lang="ar-JO" smtClean="0"/>
              <a:t>‹#›</a:t>
            </a:fld>
            <a:endParaRPr lang="ar-JO"/>
          </a:p>
        </p:txBody>
      </p:sp>
    </p:spTree>
    <p:extLst>
      <p:ext uri="{BB962C8B-B14F-4D97-AF65-F5344CB8AC3E}">
        <p14:creationId xmlns:p14="http://schemas.microsoft.com/office/powerpoint/2010/main" val="1441927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2A566E20-CDB0-4C44-98E8-C26AABAC4753}" type="datetimeFigureOut">
              <a:rPr lang="en-US" smtClean="0"/>
              <a:t>1/30/2021</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4CB879C1-CA64-458B-B0F4-34C833500AAA}" type="slidenum">
              <a:rPr lang="en-US" smtClean="0"/>
              <a:t>‹#›</a:t>
            </a:fld>
            <a:endParaRPr lang="en-US"/>
          </a:p>
        </p:txBody>
      </p:sp>
    </p:spTree>
    <p:extLst>
      <p:ext uri="{BB962C8B-B14F-4D97-AF65-F5344CB8AC3E}">
        <p14:creationId xmlns:p14="http://schemas.microsoft.com/office/powerpoint/2010/main" val="272519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29728-3420-4F77-953B-85A1248601E8}" type="slidenum">
              <a:rPr lang="en-US" smtClean="0"/>
              <a:pPr/>
              <a:t>4</a:t>
            </a:fld>
            <a:endParaRPr lang="en-US"/>
          </a:p>
        </p:txBody>
      </p:sp>
    </p:spTree>
    <p:extLst>
      <p:ext uri="{BB962C8B-B14F-4D97-AF65-F5344CB8AC3E}">
        <p14:creationId xmlns:p14="http://schemas.microsoft.com/office/powerpoint/2010/main" val="150390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829728-3420-4F77-953B-85A1248601E8}"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29728-3420-4F77-953B-85A1248601E8}" type="slidenum">
              <a:rPr lang="en-US" smtClean="0"/>
              <a:pPr/>
              <a:t>22</a:t>
            </a:fld>
            <a:endParaRPr lang="en-US"/>
          </a:p>
        </p:txBody>
      </p:sp>
    </p:spTree>
    <p:extLst>
      <p:ext uri="{BB962C8B-B14F-4D97-AF65-F5344CB8AC3E}">
        <p14:creationId xmlns:p14="http://schemas.microsoft.com/office/powerpoint/2010/main" val="423707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29728-3420-4F77-953B-85A1248601E8}" type="slidenum">
              <a:rPr lang="en-US" smtClean="0"/>
              <a:pPr/>
              <a:t>23</a:t>
            </a:fld>
            <a:endParaRPr lang="en-US"/>
          </a:p>
        </p:txBody>
      </p:sp>
    </p:spTree>
    <p:extLst>
      <p:ext uri="{BB962C8B-B14F-4D97-AF65-F5344CB8AC3E}">
        <p14:creationId xmlns:p14="http://schemas.microsoft.com/office/powerpoint/2010/main" val="212762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29728-3420-4F77-953B-85A1248601E8}" type="slidenum">
              <a:rPr lang="en-US" smtClean="0"/>
              <a:pPr/>
              <a:t>25</a:t>
            </a:fld>
            <a:endParaRPr lang="en-US"/>
          </a:p>
        </p:txBody>
      </p:sp>
    </p:spTree>
    <p:extLst>
      <p:ext uri="{BB962C8B-B14F-4D97-AF65-F5344CB8AC3E}">
        <p14:creationId xmlns:p14="http://schemas.microsoft.com/office/powerpoint/2010/main" val="104086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176D3B-39BD-4A9A-B692-EE1E09ED7A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DB6373A-BFCC-4495-A77D-CE27ABBB38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1F09ED-34C0-4A8D-AA21-AFDFA5B16300}"/>
              </a:ext>
            </a:extLst>
          </p:cNvPr>
          <p:cNvSpPr>
            <a:spLocks noGrp="1"/>
          </p:cNvSpPr>
          <p:nvPr>
            <p:ph type="dt" sz="half" idx="10"/>
          </p:nvPr>
        </p:nvSpPr>
        <p:spPr/>
        <p:txBody>
          <a:bodyPr/>
          <a:lstStyle/>
          <a:p>
            <a:fld id="{C764DE79-268F-4C1A-8933-263129D2AF90}" type="datetimeFigureOut">
              <a:rPr lang="en-US" smtClean="0"/>
              <a:t>1/30/2021</a:t>
            </a:fld>
            <a:endParaRPr lang="en-US" dirty="0"/>
          </a:p>
        </p:txBody>
      </p:sp>
      <p:sp>
        <p:nvSpPr>
          <p:cNvPr id="5" name="Footer Placeholder 4">
            <a:extLst>
              <a:ext uri="{FF2B5EF4-FFF2-40B4-BE49-F238E27FC236}">
                <a16:creationId xmlns:a16="http://schemas.microsoft.com/office/drawing/2014/main" xmlns="" id="{D6A13FE7-0E9E-4E74-937F-20C2632E13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FFDDD66-375B-4A1B-9F17-9AA7225413C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21676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285233-FE91-45F4-9947-A12CD8ED66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4CBD646-3145-4AC2-9E00-1440EAC31C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C4B4C8-D70C-4F97-848E-7D82A67C6B51}"/>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5" name="Footer Placeholder 4">
            <a:extLst>
              <a:ext uri="{FF2B5EF4-FFF2-40B4-BE49-F238E27FC236}">
                <a16:creationId xmlns:a16="http://schemas.microsoft.com/office/drawing/2014/main" xmlns="" id="{E2A84FDE-55D5-4734-B995-0329130B7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E5BA2B-F9FA-4212-977F-0199BCF16FCA}"/>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206890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BE7172D-F10A-4EFA-8754-E56D904444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E1D4916-ADCD-45FC-92B5-2C8042065B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005F7C-86F6-4A22-BD32-327665326FEF}"/>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5" name="Footer Placeholder 4">
            <a:extLst>
              <a:ext uri="{FF2B5EF4-FFF2-40B4-BE49-F238E27FC236}">
                <a16:creationId xmlns:a16="http://schemas.microsoft.com/office/drawing/2014/main" xmlns="" id="{36B21E8B-B535-420A-8C4C-DC365510C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B3ECEE-1CBA-4B1A-9CD2-B7818A706B5A}"/>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1916605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304800"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Lst>
            <a:ahLst/>
            <a:cxnLst>
              <a:cxn ang="0">
                <a:pos x="connsiteX0" y="connsiteY0"/>
              </a:cxn>
              <a:cxn ang="0">
                <a:pos x="connsiteX1" y="connsiteY1"/>
              </a:cxn>
              <a:cxn ang="0">
                <a:pos x="connsiteX2" y="connsiteY2"/>
              </a:cxn>
              <a:cxn ang="0">
                <a:pos x="connsiteX3" y="connsiteY3"/>
              </a:cxn>
            </a:cxnLst>
            <a:rect l="l" t="t" r="r" b="b"/>
            <a:pathLst>
              <a:path w="11582400" h="6248400">
                <a:moveTo>
                  <a:pt x="0" y="0"/>
                </a:moveTo>
                <a:lnTo>
                  <a:pt x="11582400" y="0"/>
                </a:lnTo>
                <a:lnTo>
                  <a:pt x="11582400" y="6248400"/>
                </a:lnTo>
                <a:lnTo>
                  <a:pt x="0" y="6248400"/>
                </a:lnTo>
                <a:close/>
              </a:path>
            </a:pathLst>
          </a:custGeom>
        </p:spPr>
        <p:txBody>
          <a:bodyPr wrap="square">
            <a:noAutofit/>
          </a:bodyPr>
          <a:lstStyle/>
          <a:p>
            <a:endParaRPr lang="ar-JO"/>
          </a:p>
        </p:txBody>
      </p:sp>
    </p:spTree>
    <p:extLst>
      <p:ext uri="{BB962C8B-B14F-4D97-AF65-F5344CB8AC3E}">
        <p14:creationId xmlns:p14="http://schemas.microsoft.com/office/powerpoint/2010/main" val="289183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1466F6-C44D-48E3-B4CC-964DAB158E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4D11DD-1025-446A-8567-BD147D6AA6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668527-CEA9-4B99-9D06-76430098C67E}"/>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5" name="Footer Placeholder 4">
            <a:extLst>
              <a:ext uri="{FF2B5EF4-FFF2-40B4-BE49-F238E27FC236}">
                <a16:creationId xmlns:a16="http://schemas.microsoft.com/office/drawing/2014/main" xmlns="" id="{5CC015A8-E176-4D4F-A2B1-2EC7D3F8E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0D11C1C-1E4B-489A-A28D-726C70BD9B42}"/>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2339390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D771D7-8B27-467A-BEDE-D8D0D053B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51670EB-7047-4F73-B01D-213B528DD7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A7978EE-D2B9-414B-A1D3-82347C72C71F}"/>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5" name="Footer Placeholder 4">
            <a:extLst>
              <a:ext uri="{FF2B5EF4-FFF2-40B4-BE49-F238E27FC236}">
                <a16:creationId xmlns:a16="http://schemas.microsoft.com/office/drawing/2014/main" xmlns="" id="{D1301004-43F3-4B65-8025-F2D2F7DAB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5623E3-9DD4-4FB2-ADDE-8723FAA0ACBA}"/>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236512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95EA5B-B50F-4474-B7B3-9F03F61C5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C21DDB2-3DC2-48A5-BC95-DE64DDF364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2D49E8-0F8B-4966-AD61-3911ABC56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A75977-F304-4FCC-A459-A8FF3BBADB4A}"/>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6" name="Footer Placeholder 5">
            <a:extLst>
              <a:ext uri="{FF2B5EF4-FFF2-40B4-BE49-F238E27FC236}">
                <a16:creationId xmlns:a16="http://schemas.microsoft.com/office/drawing/2014/main" xmlns="" id="{7186C2FD-0E2D-45E4-A8B5-A466A5681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9192ED-6247-491D-8909-41E77DBC566F}"/>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7471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B7D58A-39A2-4F5B-8ECE-A4AA513560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9834BA-4CC4-4600-A176-3FF6BB46B4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C29283B-938A-45B6-98E6-AE941B476B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8C33F0E-93E4-42D4-AF26-9C0ED6C9B3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A13395-04F6-49F8-9676-34D792D94D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BC3847F-A701-4FA2-8D2C-39BA031076F0}"/>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8" name="Footer Placeholder 7">
            <a:extLst>
              <a:ext uri="{FF2B5EF4-FFF2-40B4-BE49-F238E27FC236}">
                <a16:creationId xmlns:a16="http://schemas.microsoft.com/office/drawing/2014/main" xmlns="" id="{B000A426-78AC-4984-AF99-26B9BBF35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11C828C-696F-49C9-AF03-357704293ACC}"/>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3221418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93F1F2-A0B9-4209-B511-AA07674097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47E0E33-3787-48EB-89D2-04C574327798}"/>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4" name="Footer Placeholder 3">
            <a:extLst>
              <a:ext uri="{FF2B5EF4-FFF2-40B4-BE49-F238E27FC236}">
                <a16:creationId xmlns:a16="http://schemas.microsoft.com/office/drawing/2014/main" xmlns="" id="{243CE577-8789-474F-B8D4-48C5E0EE52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AD6E28-C33C-4F5B-875A-76F5D62B7663}"/>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249746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A3BA5A-D1C1-4983-90E7-5B6CBC925A22}"/>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3" name="Footer Placeholder 2">
            <a:extLst>
              <a:ext uri="{FF2B5EF4-FFF2-40B4-BE49-F238E27FC236}">
                <a16:creationId xmlns:a16="http://schemas.microsoft.com/office/drawing/2014/main" xmlns="" id="{D0B8DEE1-7249-4003-B71D-8B808C7269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FB88F8B-6ED7-4E54-A2CC-FD2071C59D64}"/>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422394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33F4A-7B5F-4460-98DF-BACDDEA07A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65657CE-D444-4CDD-A56C-1F7E4DC0B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3DDC1C6-2FE7-4AE5-BE05-01A5F1B71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E02DC1-CFEF-45E1-956F-EA3257F781E6}"/>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6" name="Footer Placeholder 5">
            <a:extLst>
              <a:ext uri="{FF2B5EF4-FFF2-40B4-BE49-F238E27FC236}">
                <a16:creationId xmlns:a16="http://schemas.microsoft.com/office/drawing/2014/main" xmlns="" id="{62DABFF0-4089-4961-B4A6-0FDA5C9A68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354B597-8B4D-4158-8BCD-4AE4BE44EFBE}"/>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148640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78C344-D33B-4E5F-8C04-A5690442FC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536AB63-657D-45EC-B41B-0E9E231B2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A02D929-8364-4EC5-8F2A-59DE00BB4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C2D55A-A7CC-4EA8-A0E1-5011E6400DE9}"/>
              </a:ext>
            </a:extLst>
          </p:cNvPr>
          <p:cNvSpPr>
            <a:spLocks noGrp="1"/>
          </p:cNvSpPr>
          <p:nvPr>
            <p:ph type="dt" sz="half" idx="10"/>
          </p:nvPr>
        </p:nvSpPr>
        <p:spPr/>
        <p:txBody>
          <a:bodyPr/>
          <a:lstStyle/>
          <a:p>
            <a:fld id="{987DA69C-A3BC-48FB-828D-5A6E6B919454}" type="datetimeFigureOut">
              <a:rPr lang="en-US" smtClean="0"/>
              <a:t>1/30/2021</a:t>
            </a:fld>
            <a:endParaRPr lang="en-US"/>
          </a:p>
        </p:txBody>
      </p:sp>
      <p:sp>
        <p:nvSpPr>
          <p:cNvPr id="6" name="Footer Placeholder 5">
            <a:extLst>
              <a:ext uri="{FF2B5EF4-FFF2-40B4-BE49-F238E27FC236}">
                <a16:creationId xmlns:a16="http://schemas.microsoft.com/office/drawing/2014/main" xmlns="" id="{625EC946-2AC5-46B7-89D1-0776E21AA3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3BB2A3F-991D-4588-A827-E3AF89547894}"/>
              </a:ext>
            </a:extLst>
          </p:cNvPr>
          <p:cNvSpPr>
            <a:spLocks noGrp="1"/>
          </p:cNvSpPr>
          <p:nvPr>
            <p:ph type="sldNum" sz="quarter" idx="12"/>
          </p:nvPr>
        </p:nvSpPr>
        <p:spPr/>
        <p:txBody>
          <a:bodyPr/>
          <a:lstStyle/>
          <a:p>
            <a:fld id="{20CC475A-FC22-4BB2-81DE-26878B72C705}" type="slidenum">
              <a:rPr lang="en-US" smtClean="0"/>
              <a:t>‹#›</a:t>
            </a:fld>
            <a:endParaRPr lang="en-US"/>
          </a:p>
        </p:txBody>
      </p:sp>
    </p:spTree>
    <p:extLst>
      <p:ext uri="{BB962C8B-B14F-4D97-AF65-F5344CB8AC3E}">
        <p14:creationId xmlns:p14="http://schemas.microsoft.com/office/powerpoint/2010/main" val="303258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20856C6-FB7E-4A6E-923D-F4DA8035B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1F3D1A2-2C8D-475A-8DD1-086862C0B9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E18F5A-C64C-49EE-8DBD-77382110E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1/30/2021</a:t>
            </a:fld>
            <a:endParaRPr lang="en-US" dirty="0"/>
          </a:p>
        </p:txBody>
      </p:sp>
      <p:sp>
        <p:nvSpPr>
          <p:cNvPr id="5" name="Footer Placeholder 4">
            <a:extLst>
              <a:ext uri="{FF2B5EF4-FFF2-40B4-BE49-F238E27FC236}">
                <a16:creationId xmlns:a16="http://schemas.microsoft.com/office/drawing/2014/main" xmlns="" id="{48FD9ECC-DD3D-49D3-B460-6B283E4BD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5B0F3D91-311E-4211-B3DA-3283E2AE3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8373246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8.wdp"/><Relationship Id="rId7" Type="http://schemas.microsoft.com/office/2007/relationships/hdphoto" Target="../media/hdphoto20.wdp"/><Relationship Id="rId12"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png"/><Relationship Id="rId5" Type="http://schemas.microsoft.com/office/2007/relationships/hdphoto" Target="../media/hdphoto19.wdp"/><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21.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3.wdp"/><Relationship Id="rId10" Type="http://schemas.microsoft.com/office/2007/relationships/hdphoto" Target="../media/hdphoto25.wdp"/><Relationship Id="rId4" Type="http://schemas.openxmlformats.org/officeDocument/2006/relationships/image" Target="../media/image45.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26.wdp"/><Relationship Id="rId7" Type="http://schemas.microsoft.com/office/2007/relationships/hdphoto" Target="../media/hdphoto28.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27.wdp"/><Relationship Id="rId4" Type="http://schemas.openxmlformats.org/officeDocument/2006/relationships/image" Target="../media/image50.png"/><Relationship Id="rId9" Type="http://schemas.microsoft.com/office/2007/relationships/hdphoto" Target="../media/hdphoto29.wdp"/></Relationships>
</file>

<file path=ppt/slides/_rels/slide1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32.wdp"/><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image" Target="../media/image65.emf"/></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hyperlink" Target="https://www.tencategeotube.com/en/applications/municipal-applications" TargetMode="External"/><Relationship Id="rId3" Type="http://schemas.openxmlformats.org/officeDocument/2006/relationships/hyperlink" Target="http://www.google.jo/url?sa=i&amp;rct=j&amp;q=&amp;esrc=s&amp;source=images&amp;cd=&amp;cad=rja&amp;uact=8&amp;ved=0CAcQjRxqFQoTCJTipvu1jMYCFYW8FAodflcATg&amp;url=http://www.alectia.com/en/projects/wastewater-treatment-plant-with-energy-recovery-for-large-russian-food-producer-en/&amp;ei=jQB8VdTnCIX5Uv6ugfAE&amp;psig=AFQjCNEBop93B8KKKvEA2bTwSskn3rjB9g&amp;ust=1434276266766277" TargetMode="External"/><Relationship Id="rId7" Type="http://schemas.openxmlformats.org/officeDocument/2006/relationships/hyperlink" Target="https://www.tencategeotube.com/en/applications/environmental-dredging" TargetMode="External"/><Relationship Id="rId12" Type="http://schemas.openxmlformats.org/officeDocument/2006/relationships/image" Target="../media/image71.jpeg"/><Relationship Id="rId2" Type="http://schemas.openxmlformats.org/officeDocument/2006/relationships/notesSlide" Target="../notesSlides/notesSlide3.xml"/><Relationship Id="rId16"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hyperlink" Target="https://www.tencategeotube.com/en/applications/mining-mineral-processing" TargetMode="External"/><Relationship Id="rId5" Type="http://schemas.openxmlformats.org/officeDocument/2006/relationships/image" Target="../media/image3.png"/><Relationship Id="rId15" Type="http://schemas.openxmlformats.org/officeDocument/2006/relationships/hyperlink" Target="https://www.tencategeotube.com/en/applications/agriculture" TargetMode="External"/><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hyperlink" Target="https://www.tencategeotube.com/en/applications/industrial-wastewater-processing" TargetMode="External"/><Relationship Id="rId14" Type="http://schemas.openxmlformats.org/officeDocument/2006/relationships/image" Target="../media/image72.jpe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3.pn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82.pn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83.jpe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13" Type="http://schemas.microsoft.com/office/2007/relationships/hdphoto" Target="../media/hdphoto34.wdp"/><Relationship Id="rId18" Type="http://schemas.microsoft.com/office/2007/relationships/hdphoto" Target="../media/hdphoto24.wdp"/><Relationship Id="rId3" Type="http://schemas.openxmlformats.org/officeDocument/2006/relationships/image" Target="../media/image97.png"/><Relationship Id="rId21" Type="http://schemas.openxmlformats.org/officeDocument/2006/relationships/image" Target="../media/image110.tiff"/><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46.png"/><Relationship Id="rId2" Type="http://schemas.openxmlformats.org/officeDocument/2006/relationships/image" Target="../media/image96.png"/><Relationship Id="rId16" Type="http://schemas.openxmlformats.org/officeDocument/2006/relationships/image" Target="../media/image109.png"/><Relationship Id="rId20" Type="http://schemas.openxmlformats.org/officeDocument/2006/relationships/hyperlink" Target="http://www.agroue.com/" TargetMode="Externa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jpeg"/><Relationship Id="rId15" Type="http://schemas.openxmlformats.org/officeDocument/2006/relationships/image" Target="../media/image108.png"/><Relationship Id="rId10" Type="http://schemas.openxmlformats.org/officeDocument/2006/relationships/image" Target="../media/image104.png"/><Relationship Id="rId19" Type="http://schemas.openxmlformats.org/officeDocument/2006/relationships/hyperlink" Target="mailto:Alsadi@agroue.com" TargetMode="External"/><Relationship Id="rId4" Type="http://schemas.openxmlformats.org/officeDocument/2006/relationships/image" Target="../media/image98.png"/><Relationship Id="rId9" Type="http://schemas.openxmlformats.org/officeDocument/2006/relationships/image" Target="../media/image103.jpeg"/><Relationship Id="rId1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1.wdp"/><Relationship Id="rId4" Type="http://schemas.openxmlformats.org/officeDocument/2006/relationships/image" Target="../media/image24.png"/><Relationship Id="rId9"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xmlns="" id="{61FE540F-A8CB-4181-A68F-E44B83F666EA}"/>
              </a:ext>
            </a:extLst>
          </p:cNvPr>
          <p:cNvSpPr/>
          <p:nvPr/>
        </p:nvSpPr>
        <p:spPr>
          <a:xfrm>
            <a:off x="-20478" y="-3247"/>
            <a:ext cx="12212478" cy="6881038"/>
          </a:xfrm>
          <a:prstGeom prst="rect">
            <a:avLst/>
          </a:prstGeom>
          <a:gradFill>
            <a:gsLst>
              <a:gs pos="8000">
                <a:schemeClr val="tx1"/>
              </a:gs>
              <a:gs pos="100000">
                <a:srgbClr val="7A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xmlns="" id="{63172565-550E-4B81-A274-B706E7E93260}"/>
              </a:ext>
            </a:extLst>
          </p:cNvPr>
          <p:cNvSpPr/>
          <p:nvPr/>
        </p:nvSpPr>
        <p:spPr>
          <a:xfrm>
            <a:off x="4041826" y="-2417"/>
            <a:ext cx="8150169" cy="6860417"/>
          </a:xfrm>
          <a:prstGeom prst="trapezoid">
            <a:avLst>
              <a:gd name="adj" fmla="val 33464"/>
            </a:avLst>
          </a:prstGeom>
          <a:gradFill>
            <a:gsLst>
              <a:gs pos="7000">
                <a:schemeClr val="tx1"/>
              </a:gs>
              <a:gs pos="83000">
                <a:srgbClr val="660033">
                  <a:alpha val="1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ight Triangle 131">
            <a:extLst>
              <a:ext uri="{FF2B5EF4-FFF2-40B4-BE49-F238E27FC236}">
                <a16:creationId xmlns:a16="http://schemas.microsoft.com/office/drawing/2014/main" xmlns="" id="{55FB72C6-D53C-4E50-BA1F-26FC2F6E8428}"/>
              </a:ext>
            </a:extLst>
          </p:cNvPr>
          <p:cNvSpPr/>
          <p:nvPr/>
        </p:nvSpPr>
        <p:spPr>
          <a:xfrm rot="5400000">
            <a:off x="2429910" y="-2450399"/>
            <a:ext cx="5045421" cy="9946219"/>
          </a:xfrm>
          <a:prstGeom prst="rtTriangle">
            <a:avLst/>
          </a:prstGeom>
          <a:gradFill>
            <a:gsLst>
              <a:gs pos="11000">
                <a:srgbClr val="663300">
                  <a:alpha val="5882"/>
                </a:srgbClr>
              </a:gs>
              <a:gs pos="100000">
                <a:srgbClr val="2D1341">
                  <a:alpha val="2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a:extLst>
              <a:ext uri="{FF2B5EF4-FFF2-40B4-BE49-F238E27FC236}">
                <a16:creationId xmlns:a16="http://schemas.microsoft.com/office/drawing/2014/main" xmlns="" id="{D027CB5F-0229-4E74-A6D0-F07972D86BCF}"/>
              </a:ext>
            </a:extLst>
          </p:cNvPr>
          <p:cNvSpPr/>
          <p:nvPr/>
        </p:nvSpPr>
        <p:spPr>
          <a:xfrm flipH="1">
            <a:off x="3052338" y="0"/>
            <a:ext cx="7842783" cy="6894847"/>
          </a:xfrm>
          <a:prstGeom prst="trapezoid">
            <a:avLst/>
          </a:prstGeom>
          <a:gradFill>
            <a:gsLst>
              <a:gs pos="11000">
                <a:srgbClr val="0D0612">
                  <a:alpha val="6000"/>
                </a:srgbClr>
              </a:gs>
              <a:gs pos="100000">
                <a:srgbClr val="2D1341">
                  <a:alpha val="2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ight Triangle 127">
            <a:extLst>
              <a:ext uri="{FF2B5EF4-FFF2-40B4-BE49-F238E27FC236}">
                <a16:creationId xmlns:a16="http://schemas.microsoft.com/office/drawing/2014/main" xmlns="" id="{8961C5DA-0FA0-4965-B8D2-4152083A0F2F}"/>
              </a:ext>
            </a:extLst>
          </p:cNvPr>
          <p:cNvSpPr/>
          <p:nvPr/>
        </p:nvSpPr>
        <p:spPr>
          <a:xfrm flipH="1">
            <a:off x="-20481" y="12933"/>
            <a:ext cx="12212477" cy="6878667"/>
          </a:xfrm>
          <a:prstGeom prst="rtTriangle">
            <a:avLst/>
          </a:prstGeom>
          <a:gradFill>
            <a:gsLst>
              <a:gs pos="7000">
                <a:schemeClr val="tx1">
                  <a:alpha val="39000"/>
                </a:schemeClr>
              </a:gs>
              <a:gs pos="83000">
                <a:schemeClr val="accent4">
                  <a:lumMod val="40000"/>
                  <a:lumOff val="60000"/>
                  <a:alpha val="4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xmlns="" id="{7ED5F3E1-62B2-42E7-851C-4B0F604BEC0E}"/>
              </a:ext>
            </a:extLst>
          </p:cNvPr>
          <p:cNvGrpSpPr/>
          <p:nvPr/>
        </p:nvGrpSpPr>
        <p:grpSpPr>
          <a:xfrm rot="19841487">
            <a:off x="-1265771" y="-809137"/>
            <a:ext cx="6955259" cy="9209184"/>
            <a:chOff x="254954" y="232398"/>
            <a:chExt cx="4874098" cy="7086973"/>
          </a:xfrm>
          <a:blipFill dpi="0" rotWithShape="0">
            <a:blip r:embed="rId2">
              <a:alphaModFix amt="82000"/>
            </a:blip>
            <a:srcRect/>
            <a:stretch>
              <a:fillRect l="29000" t="17000" b="23000"/>
            </a:stretch>
          </a:blipFill>
        </p:grpSpPr>
        <p:sp>
          <p:nvSpPr>
            <p:cNvPr id="75" name="Rectangle 74">
              <a:extLst>
                <a:ext uri="{FF2B5EF4-FFF2-40B4-BE49-F238E27FC236}">
                  <a16:creationId xmlns:a16="http://schemas.microsoft.com/office/drawing/2014/main" xmlns="" id="{976673B2-7A2B-439A-AD0D-D9954CF56E6B}"/>
                </a:ext>
              </a:extLst>
            </p:cNvPr>
            <p:cNvSpPr/>
            <p:nvPr/>
          </p:nvSpPr>
          <p:spPr>
            <a:xfrm>
              <a:off x="3959158" y="4689403"/>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xmlns="" id="{F7B563E3-214F-42D0-87AD-61432EDB4751}"/>
                </a:ext>
              </a:extLst>
            </p:cNvPr>
            <p:cNvGrpSpPr/>
            <p:nvPr/>
          </p:nvGrpSpPr>
          <p:grpSpPr>
            <a:xfrm>
              <a:off x="254954" y="232398"/>
              <a:ext cx="4874098" cy="7086973"/>
              <a:chOff x="254954" y="232398"/>
              <a:chExt cx="4874098" cy="7086973"/>
            </a:xfrm>
            <a:grpFill/>
          </p:grpSpPr>
          <p:sp>
            <p:nvSpPr>
              <p:cNvPr id="51" name="Rectangle 50">
                <a:extLst>
                  <a:ext uri="{FF2B5EF4-FFF2-40B4-BE49-F238E27FC236}">
                    <a16:creationId xmlns:a16="http://schemas.microsoft.com/office/drawing/2014/main" xmlns="" id="{77944657-3D21-4D8D-92F0-D715F9C8BBAA}"/>
                  </a:ext>
                </a:extLst>
              </p:cNvPr>
              <p:cNvSpPr/>
              <p:nvPr/>
            </p:nvSpPr>
            <p:spPr>
              <a:xfrm>
                <a:off x="254954" y="232399"/>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B8B76335-F8D3-40D3-884E-9CC68ACA6890}"/>
                  </a:ext>
                </a:extLst>
              </p:cNvPr>
              <p:cNvSpPr/>
              <p:nvPr/>
            </p:nvSpPr>
            <p:spPr>
              <a:xfrm>
                <a:off x="3959158" y="232398"/>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xmlns="" id="{5A1EDA02-95FC-4E59-9A27-391162ED0121}"/>
                  </a:ext>
                </a:extLst>
              </p:cNvPr>
              <p:cNvSpPr/>
              <p:nvPr/>
            </p:nvSpPr>
            <p:spPr>
              <a:xfrm>
                <a:off x="2724424" y="232398"/>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D2227678-E7C5-4EFE-A671-5374BA1E4F21}"/>
                  </a:ext>
                </a:extLst>
              </p:cNvPr>
              <p:cNvSpPr/>
              <p:nvPr/>
            </p:nvSpPr>
            <p:spPr>
              <a:xfrm>
                <a:off x="1489690" y="232399"/>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004495FC-5766-4744-9DD8-8A21E8D161B0}"/>
                  </a:ext>
                </a:extLst>
              </p:cNvPr>
              <p:cNvSpPr/>
              <p:nvPr/>
            </p:nvSpPr>
            <p:spPr>
              <a:xfrm>
                <a:off x="254954" y="1123800"/>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xmlns="" id="{17CE2BED-DE87-46C5-A20B-FAF054C9C7A4}"/>
                  </a:ext>
                </a:extLst>
              </p:cNvPr>
              <p:cNvSpPr/>
              <p:nvPr/>
            </p:nvSpPr>
            <p:spPr>
              <a:xfrm>
                <a:off x="3959158" y="1123799"/>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15B781F4-0375-4EFD-9854-690D33BD4959}"/>
                  </a:ext>
                </a:extLst>
              </p:cNvPr>
              <p:cNvSpPr/>
              <p:nvPr/>
            </p:nvSpPr>
            <p:spPr>
              <a:xfrm>
                <a:off x="2724424" y="1123799"/>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AECE51B9-D8C1-494E-920F-0D8B598A2E1B}"/>
                  </a:ext>
                </a:extLst>
              </p:cNvPr>
              <p:cNvSpPr/>
              <p:nvPr/>
            </p:nvSpPr>
            <p:spPr>
              <a:xfrm>
                <a:off x="1489690" y="1123800"/>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18A244DD-0015-4519-B813-DF6725B3C6EF}"/>
                  </a:ext>
                </a:extLst>
              </p:cNvPr>
              <p:cNvSpPr/>
              <p:nvPr/>
            </p:nvSpPr>
            <p:spPr>
              <a:xfrm>
                <a:off x="254954" y="2015201"/>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6376794A-91AC-4579-BE56-50F4717E8D57}"/>
                  </a:ext>
                </a:extLst>
              </p:cNvPr>
              <p:cNvSpPr/>
              <p:nvPr/>
            </p:nvSpPr>
            <p:spPr>
              <a:xfrm>
                <a:off x="3959158" y="2015200"/>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xmlns="" id="{70A8E55F-260C-40F4-9B42-C1E98E329348}"/>
                  </a:ext>
                </a:extLst>
              </p:cNvPr>
              <p:cNvSpPr/>
              <p:nvPr/>
            </p:nvSpPr>
            <p:spPr>
              <a:xfrm>
                <a:off x="2724424" y="2015200"/>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xmlns="" id="{21933113-0680-45F6-A101-3C6CCF1C73B1}"/>
                  </a:ext>
                </a:extLst>
              </p:cNvPr>
              <p:cNvSpPr/>
              <p:nvPr/>
            </p:nvSpPr>
            <p:spPr>
              <a:xfrm>
                <a:off x="1489690" y="2015201"/>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0840ABD1-DBD2-49AA-BA03-F9C0CA7AB031}"/>
                  </a:ext>
                </a:extLst>
              </p:cNvPr>
              <p:cNvSpPr/>
              <p:nvPr/>
            </p:nvSpPr>
            <p:spPr>
              <a:xfrm>
                <a:off x="254954" y="2906602"/>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3CAA08F5-8158-482C-934F-30E413239C42}"/>
                  </a:ext>
                </a:extLst>
              </p:cNvPr>
              <p:cNvSpPr/>
              <p:nvPr/>
            </p:nvSpPr>
            <p:spPr>
              <a:xfrm>
                <a:off x="3959158" y="2906601"/>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86142A4A-F304-482B-986A-CD63820A04B8}"/>
                  </a:ext>
                </a:extLst>
              </p:cNvPr>
              <p:cNvSpPr/>
              <p:nvPr/>
            </p:nvSpPr>
            <p:spPr>
              <a:xfrm>
                <a:off x="2724424" y="2906601"/>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xmlns="" id="{D5146778-497D-4AA0-A28A-E709D6F525C6}"/>
                  </a:ext>
                </a:extLst>
              </p:cNvPr>
              <p:cNvSpPr/>
              <p:nvPr/>
            </p:nvSpPr>
            <p:spPr>
              <a:xfrm>
                <a:off x="1489690" y="2906602"/>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xmlns="" id="{67914797-2015-4224-A434-B6E36C2BDA7F}"/>
                  </a:ext>
                </a:extLst>
              </p:cNvPr>
              <p:cNvSpPr/>
              <p:nvPr/>
            </p:nvSpPr>
            <p:spPr>
              <a:xfrm>
                <a:off x="254954" y="3798003"/>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xmlns="" id="{DCF7AF82-5305-4698-9483-E7A3F49EC00F}"/>
                  </a:ext>
                </a:extLst>
              </p:cNvPr>
              <p:cNvSpPr/>
              <p:nvPr/>
            </p:nvSpPr>
            <p:spPr>
              <a:xfrm>
                <a:off x="3959158" y="3798002"/>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xmlns="" id="{0A8716D6-0853-4DA5-BDA7-06F4278BAF48}"/>
                  </a:ext>
                </a:extLst>
              </p:cNvPr>
              <p:cNvSpPr/>
              <p:nvPr/>
            </p:nvSpPr>
            <p:spPr>
              <a:xfrm>
                <a:off x="2724424" y="3798002"/>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865CEEC0-4D29-46FE-AA1F-97EB06C3930F}"/>
                  </a:ext>
                </a:extLst>
              </p:cNvPr>
              <p:cNvSpPr/>
              <p:nvPr/>
            </p:nvSpPr>
            <p:spPr>
              <a:xfrm>
                <a:off x="1489690" y="3798003"/>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C171CDDD-6437-490B-A363-5648B0F3E03C}"/>
                  </a:ext>
                </a:extLst>
              </p:cNvPr>
              <p:cNvSpPr/>
              <p:nvPr/>
            </p:nvSpPr>
            <p:spPr>
              <a:xfrm>
                <a:off x="254954" y="4689404"/>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A71C54D7-DF8B-461C-807A-F053F81E1554}"/>
                  </a:ext>
                </a:extLst>
              </p:cNvPr>
              <p:cNvSpPr/>
              <p:nvPr/>
            </p:nvSpPr>
            <p:spPr>
              <a:xfrm>
                <a:off x="2724424" y="4689403"/>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4D6CEF5A-3DC5-41E0-90AF-0AB73B695372}"/>
                  </a:ext>
                </a:extLst>
              </p:cNvPr>
              <p:cNvSpPr/>
              <p:nvPr/>
            </p:nvSpPr>
            <p:spPr>
              <a:xfrm>
                <a:off x="1489690" y="4689404"/>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BA066459-83BC-4FB9-B8E3-C7369840D12E}"/>
                  </a:ext>
                </a:extLst>
              </p:cNvPr>
              <p:cNvSpPr/>
              <p:nvPr/>
            </p:nvSpPr>
            <p:spPr>
              <a:xfrm>
                <a:off x="254954" y="5580805"/>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33C63C40-7F0A-4CEE-B81B-579256A36473}"/>
                  </a:ext>
                </a:extLst>
              </p:cNvPr>
              <p:cNvSpPr/>
              <p:nvPr/>
            </p:nvSpPr>
            <p:spPr>
              <a:xfrm>
                <a:off x="3959158" y="5580804"/>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25EFBDE2-7A90-4E90-90A6-4E17D3D45D9B}"/>
                  </a:ext>
                </a:extLst>
              </p:cNvPr>
              <p:cNvSpPr/>
              <p:nvPr/>
            </p:nvSpPr>
            <p:spPr>
              <a:xfrm>
                <a:off x="2724424" y="5580804"/>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14F3DE2E-B095-4450-AC80-BE3A32B44990}"/>
                  </a:ext>
                </a:extLst>
              </p:cNvPr>
              <p:cNvSpPr/>
              <p:nvPr/>
            </p:nvSpPr>
            <p:spPr>
              <a:xfrm>
                <a:off x="1489690" y="5580805"/>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46F0040A-D964-48BD-820C-60053D03ECF3}"/>
                  </a:ext>
                </a:extLst>
              </p:cNvPr>
              <p:cNvSpPr/>
              <p:nvPr/>
            </p:nvSpPr>
            <p:spPr>
              <a:xfrm>
                <a:off x="254954" y="6472206"/>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xmlns="" id="{32700334-8064-481B-90BD-8CB86A541C16}"/>
                  </a:ext>
                </a:extLst>
              </p:cNvPr>
              <p:cNvSpPr/>
              <p:nvPr/>
            </p:nvSpPr>
            <p:spPr>
              <a:xfrm>
                <a:off x="3959158" y="6472205"/>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E38AA8A3-485F-4251-87F9-20AC5F386F8E}"/>
                  </a:ext>
                </a:extLst>
              </p:cNvPr>
              <p:cNvSpPr/>
              <p:nvPr/>
            </p:nvSpPr>
            <p:spPr>
              <a:xfrm>
                <a:off x="2724424" y="6472205"/>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xmlns="" id="{98690C8C-EF93-4205-8FA6-BE74DB7237D3}"/>
                  </a:ext>
                </a:extLst>
              </p:cNvPr>
              <p:cNvSpPr/>
              <p:nvPr/>
            </p:nvSpPr>
            <p:spPr>
              <a:xfrm>
                <a:off x="1489690" y="6472206"/>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1" name="Right Triangle 130">
            <a:extLst>
              <a:ext uri="{FF2B5EF4-FFF2-40B4-BE49-F238E27FC236}">
                <a16:creationId xmlns:a16="http://schemas.microsoft.com/office/drawing/2014/main" xmlns="" id="{E5132A73-7D7F-4601-85A3-761EA3E8E628}"/>
              </a:ext>
            </a:extLst>
          </p:cNvPr>
          <p:cNvSpPr/>
          <p:nvPr/>
        </p:nvSpPr>
        <p:spPr>
          <a:xfrm>
            <a:off x="-20485" y="0"/>
            <a:ext cx="12212481" cy="6894847"/>
          </a:xfrm>
          <a:prstGeom prst="rtTriangle">
            <a:avLst/>
          </a:prstGeom>
          <a:gradFill>
            <a:gsLst>
              <a:gs pos="11000">
                <a:srgbClr val="0D0612">
                  <a:alpha val="6000"/>
                </a:srgbClr>
              </a:gs>
              <a:gs pos="100000">
                <a:srgbClr val="740000">
                  <a:alpha val="2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xmlns="" id="{50C8ED89-5ADD-49DE-B11F-F58A5146E88A}"/>
              </a:ext>
            </a:extLst>
          </p:cNvPr>
          <p:cNvSpPr txBox="1"/>
          <p:nvPr/>
        </p:nvSpPr>
        <p:spPr>
          <a:xfrm>
            <a:off x="6125156" y="331873"/>
            <a:ext cx="3950452" cy="2862322"/>
          </a:xfrm>
          <a:prstGeom prst="rect">
            <a:avLst/>
          </a:prstGeom>
          <a:noFill/>
        </p:spPr>
        <p:txBody>
          <a:bodyPr wrap="square" rtlCol="0">
            <a:spAutoFit/>
          </a:bodyPr>
          <a:lstStyle/>
          <a:p>
            <a:r>
              <a:rPr lang="en-US" sz="6000" dirty="0">
                <a:solidFill>
                  <a:srgbClr val="92D050"/>
                </a:solidFill>
              </a:rPr>
              <a:t>A</a:t>
            </a:r>
            <a:r>
              <a:rPr lang="en-US" sz="6000" dirty="0">
                <a:solidFill>
                  <a:schemeClr val="bg1">
                    <a:lumMod val="85000"/>
                  </a:schemeClr>
                </a:solidFill>
              </a:rPr>
              <a:t>GRO</a:t>
            </a:r>
            <a:r>
              <a:rPr lang="en-US" sz="6000" dirty="0">
                <a:solidFill>
                  <a:schemeClr val="bg1"/>
                </a:solidFill>
              </a:rPr>
              <a:t> </a:t>
            </a:r>
            <a:r>
              <a:rPr lang="en-US" sz="6000" dirty="0">
                <a:solidFill>
                  <a:srgbClr val="92D050"/>
                </a:solidFill>
              </a:rPr>
              <a:t>U</a:t>
            </a:r>
            <a:r>
              <a:rPr lang="en-US" sz="6000" dirty="0">
                <a:solidFill>
                  <a:schemeClr val="bg1">
                    <a:lumMod val="85000"/>
                  </a:schemeClr>
                </a:solidFill>
              </a:rPr>
              <a:t>nited</a:t>
            </a:r>
            <a:r>
              <a:rPr lang="en-US" sz="6000" dirty="0">
                <a:solidFill>
                  <a:schemeClr val="bg1"/>
                </a:solidFill>
              </a:rPr>
              <a:t> </a:t>
            </a:r>
            <a:r>
              <a:rPr lang="en-US" sz="6000" dirty="0">
                <a:solidFill>
                  <a:srgbClr val="92D050"/>
                </a:solidFill>
              </a:rPr>
              <a:t>E</a:t>
            </a:r>
            <a:r>
              <a:rPr lang="en-US" sz="6000" dirty="0">
                <a:solidFill>
                  <a:schemeClr val="bg1">
                    <a:lumMod val="85000"/>
                  </a:schemeClr>
                </a:solidFill>
              </a:rPr>
              <a:t>ngineering</a:t>
            </a:r>
          </a:p>
        </p:txBody>
      </p:sp>
      <p:grpSp>
        <p:nvGrpSpPr>
          <p:cNvPr id="92" name="Group 91">
            <a:extLst>
              <a:ext uri="{FF2B5EF4-FFF2-40B4-BE49-F238E27FC236}">
                <a16:creationId xmlns:a16="http://schemas.microsoft.com/office/drawing/2014/main" xmlns="" id="{61E24379-C327-48D9-ADB2-48C0E8FAAC19}"/>
              </a:ext>
            </a:extLst>
          </p:cNvPr>
          <p:cNvGrpSpPr/>
          <p:nvPr/>
        </p:nvGrpSpPr>
        <p:grpSpPr>
          <a:xfrm rot="19841487">
            <a:off x="-1265770" y="-810677"/>
            <a:ext cx="6955259" cy="9209184"/>
            <a:chOff x="254954" y="232398"/>
            <a:chExt cx="4874098" cy="7086973"/>
          </a:xfrm>
          <a:solidFill>
            <a:schemeClr val="bg1">
              <a:lumMod val="50000"/>
              <a:alpha val="32000"/>
            </a:schemeClr>
          </a:solidFill>
        </p:grpSpPr>
        <p:sp>
          <p:nvSpPr>
            <p:cNvPr id="93" name="Rectangle 92">
              <a:extLst>
                <a:ext uri="{FF2B5EF4-FFF2-40B4-BE49-F238E27FC236}">
                  <a16:creationId xmlns:a16="http://schemas.microsoft.com/office/drawing/2014/main" xmlns="" id="{C176AD1B-AEAD-4576-AC8F-338BC098E83F}"/>
                </a:ext>
              </a:extLst>
            </p:cNvPr>
            <p:cNvSpPr/>
            <p:nvPr/>
          </p:nvSpPr>
          <p:spPr>
            <a:xfrm>
              <a:off x="3959158" y="4689403"/>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xmlns="" id="{1A1BF24E-1164-4B7A-B61B-F2C3F86B9896}"/>
                </a:ext>
              </a:extLst>
            </p:cNvPr>
            <p:cNvGrpSpPr/>
            <p:nvPr/>
          </p:nvGrpSpPr>
          <p:grpSpPr>
            <a:xfrm>
              <a:off x="254954" y="232398"/>
              <a:ext cx="4874098" cy="7086973"/>
              <a:chOff x="254954" y="232398"/>
              <a:chExt cx="4874098" cy="7086973"/>
            </a:xfrm>
            <a:grpFill/>
          </p:grpSpPr>
          <p:sp>
            <p:nvSpPr>
              <p:cNvPr id="95" name="Rectangle 94">
                <a:extLst>
                  <a:ext uri="{FF2B5EF4-FFF2-40B4-BE49-F238E27FC236}">
                    <a16:creationId xmlns:a16="http://schemas.microsoft.com/office/drawing/2014/main" xmlns="" id="{A64F62C4-620B-4825-98B1-31EF942E47C7}"/>
                  </a:ext>
                </a:extLst>
              </p:cNvPr>
              <p:cNvSpPr/>
              <p:nvPr/>
            </p:nvSpPr>
            <p:spPr>
              <a:xfrm>
                <a:off x="254954" y="232399"/>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xmlns="" id="{1E5C541B-2E08-4D3E-823F-4F124F1B9882}"/>
                  </a:ext>
                </a:extLst>
              </p:cNvPr>
              <p:cNvSpPr/>
              <p:nvPr/>
            </p:nvSpPr>
            <p:spPr>
              <a:xfrm>
                <a:off x="3959158" y="232398"/>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xmlns="" id="{94948878-CB95-42CA-AFBE-95FC079EC3C1}"/>
                  </a:ext>
                </a:extLst>
              </p:cNvPr>
              <p:cNvSpPr/>
              <p:nvPr/>
            </p:nvSpPr>
            <p:spPr>
              <a:xfrm>
                <a:off x="2724424" y="232398"/>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2DC661C4-81F4-42FE-B585-F0AB61E83A7C}"/>
                  </a:ext>
                </a:extLst>
              </p:cNvPr>
              <p:cNvSpPr/>
              <p:nvPr/>
            </p:nvSpPr>
            <p:spPr>
              <a:xfrm>
                <a:off x="1489690" y="232399"/>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0CEB5FEC-7234-4BA2-8F63-E3BA549F8DF2}"/>
                  </a:ext>
                </a:extLst>
              </p:cNvPr>
              <p:cNvSpPr/>
              <p:nvPr/>
            </p:nvSpPr>
            <p:spPr>
              <a:xfrm>
                <a:off x="254954" y="1123800"/>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8F09CD8-35DF-4D0E-9AFB-1C98B96463FE}"/>
                  </a:ext>
                </a:extLst>
              </p:cNvPr>
              <p:cNvSpPr/>
              <p:nvPr/>
            </p:nvSpPr>
            <p:spPr>
              <a:xfrm>
                <a:off x="3959158" y="1123799"/>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EDCF7CC8-B047-4877-8477-882ACB60CDB8}"/>
                  </a:ext>
                </a:extLst>
              </p:cNvPr>
              <p:cNvSpPr/>
              <p:nvPr/>
            </p:nvSpPr>
            <p:spPr>
              <a:xfrm>
                <a:off x="2724424" y="1123799"/>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650EA73D-B942-47E1-90A4-5AA95AB97032}"/>
                  </a:ext>
                </a:extLst>
              </p:cNvPr>
              <p:cNvSpPr/>
              <p:nvPr/>
            </p:nvSpPr>
            <p:spPr>
              <a:xfrm>
                <a:off x="1489690" y="1123800"/>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EDAACE2D-6D01-41E6-B364-6CE89D6C6FFD}"/>
                  </a:ext>
                </a:extLst>
              </p:cNvPr>
              <p:cNvSpPr/>
              <p:nvPr/>
            </p:nvSpPr>
            <p:spPr>
              <a:xfrm>
                <a:off x="254954" y="2015201"/>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F8FEA352-6FC1-4918-80F8-E265A878F4A1}"/>
                  </a:ext>
                </a:extLst>
              </p:cNvPr>
              <p:cNvSpPr/>
              <p:nvPr/>
            </p:nvSpPr>
            <p:spPr>
              <a:xfrm>
                <a:off x="3959158" y="2015200"/>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xmlns="" id="{89A5929C-7553-4B69-B4C5-D2F55B601494}"/>
                  </a:ext>
                </a:extLst>
              </p:cNvPr>
              <p:cNvSpPr/>
              <p:nvPr/>
            </p:nvSpPr>
            <p:spPr>
              <a:xfrm>
                <a:off x="2724424" y="2015200"/>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xmlns="" id="{5C8EF3D8-F911-4CBA-9C2D-CBE3E376E9C5}"/>
                  </a:ext>
                </a:extLst>
              </p:cNvPr>
              <p:cNvSpPr/>
              <p:nvPr/>
            </p:nvSpPr>
            <p:spPr>
              <a:xfrm>
                <a:off x="1489690" y="2015201"/>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746F7935-8828-423F-A8FC-777785FA651D}"/>
                  </a:ext>
                </a:extLst>
              </p:cNvPr>
              <p:cNvSpPr/>
              <p:nvPr/>
            </p:nvSpPr>
            <p:spPr>
              <a:xfrm>
                <a:off x="254954" y="2906602"/>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A1A20AFF-F4F7-4962-BDBC-15D8ACE79759}"/>
                  </a:ext>
                </a:extLst>
              </p:cNvPr>
              <p:cNvSpPr/>
              <p:nvPr/>
            </p:nvSpPr>
            <p:spPr>
              <a:xfrm>
                <a:off x="3959158" y="2906601"/>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ACBBD972-2E66-42AA-8659-A23526FFAA36}"/>
                  </a:ext>
                </a:extLst>
              </p:cNvPr>
              <p:cNvSpPr/>
              <p:nvPr/>
            </p:nvSpPr>
            <p:spPr>
              <a:xfrm>
                <a:off x="2724424" y="2906601"/>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1C936DF-5EDE-47F9-B8CA-FC5DB3071FD9}"/>
                  </a:ext>
                </a:extLst>
              </p:cNvPr>
              <p:cNvSpPr/>
              <p:nvPr/>
            </p:nvSpPr>
            <p:spPr>
              <a:xfrm>
                <a:off x="1489690" y="2906602"/>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E5887FB7-8624-4DE5-864C-C8CE051B65FF}"/>
                  </a:ext>
                </a:extLst>
              </p:cNvPr>
              <p:cNvSpPr/>
              <p:nvPr/>
            </p:nvSpPr>
            <p:spPr>
              <a:xfrm>
                <a:off x="254954" y="3798003"/>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xmlns="" id="{DD929597-F88F-493A-ABFA-EFE2793A39C2}"/>
                  </a:ext>
                </a:extLst>
              </p:cNvPr>
              <p:cNvSpPr/>
              <p:nvPr/>
            </p:nvSpPr>
            <p:spPr>
              <a:xfrm>
                <a:off x="3959158" y="3798002"/>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6B2E0F4D-2AA4-4459-8754-236A9CFF8AC7}"/>
                  </a:ext>
                </a:extLst>
              </p:cNvPr>
              <p:cNvSpPr/>
              <p:nvPr/>
            </p:nvSpPr>
            <p:spPr>
              <a:xfrm>
                <a:off x="2724424" y="3798002"/>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58B22B0A-A2A3-494F-934C-1CF730DC7CF6}"/>
                  </a:ext>
                </a:extLst>
              </p:cNvPr>
              <p:cNvSpPr/>
              <p:nvPr/>
            </p:nvSpPr>
            <p:spPr>
              <a:xfrm>
                <a:off x="1489690" y="3798003"/>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F9751614-6520-4240-B9F4-B22D6119D354}"/>
                  </a:ext>
                </a:extLst>
              </p:cNvPr>
              <p:cNvSpPr/>
              <p:nvPr/>
            </p:nvSpPr>
            <p:spPr>
              <a:xfrm>
                <a:off x="254954" y="4689404"/>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8D4E26E8-F558-4646-8DAF-87DCE96AE361}"/>
                  </a:ext>
                </a:extLst>
              </p:cNvPr>
              <p:cNvSpPr/>
              <p:nvPr/>
            </p:nvSpPr>
            <p:spPr>
              <a:xfrm>
                <a:off x="2724424" y="4689403"/>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xmlns="" id="{7B453767-2B57-4E6F-8D76-D2C83C6DEFD2}"/>
                  </a:ext>
                </a:extLst>
              </p:cNvPr>
              <p:cNvSpPr/>
              <p:nvPr/>
            </p:nvSpPr>
            <p:spPr>
              <a:xfrm>
                <a:off x="1489690" y="4689404"/>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xmlns="" id="{6BB5090D-07B8-4856-9B1F-B117C315EC66}"/>
                  </a:ext>
                </a:extLst>
              </p:cNvPr>
              <p:cNvSpPr/>
              <p:nvPr/>
            </p:nvSpPr>
            <p:spPr>
              <a:xfrm>
                <a:off x="254954" y="5580805"/>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08741FCC-12A0-4475-BC8C-580A716238F9}"/>
                  </a:ext>
                </a:extLst>
              </p:cNvPr>
              <p:cNvSpPr/>
              <p:nvPr/>
            </p:nvSpPr>
            <p:spPr>
              <a:xfrm>
                <a:off x="3959158" y="5580804"/>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xmlns="" id="{DB10235A-1E2B-4A9B-9840-7CAA1B824B1C}"/>
                  </a:ext>
                </a:extLst>
              </p:cNvPr>
              <p:cNvSpPr/>
              <p:nvPr/>
            </p:nvSpPr>
            <p:spPr>
              <a:xfrm>
                <a:off x="2724424" y="5580804"/>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B81D4C31-C3D8-49EF-9AB0-C52DCCCA9F2C}"/>
                  </a:ext>
                </a:extLst>
              </p:cNvPr>
              <p:cNvSpPr/>
              <p:nvPr/>
            </p:nvSpPr>
            <p:spPr>
              <a:xfrm>
                <a:off x="1489690" y="5580805"/>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C1965EE9-34DE-4B26-92BB-DDD081862131}"/>
                  </a:ext>
                </a:extLst>
              </p:cNvPr>
              <p:cNvSpPr/>
              <p:nvPr/>
            </p:nvSpPr>
            <p:spPr>
              <a:xfrm>
                <a:off x="254954" y="6472206"/>
                <a:ext cx="1169895"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xmlns="" id="{D3AFBC92-E82E-49EF-B0BA-ACC7D828F368}"/>
                  </a:ext>
                </a:extLst>
              </p:cNvPr>
              <p:cNvSpPr/>
              <p:nvPr/>
            </p:nvSpPr>
            <p:spPr>
              <a:xfrm>
                <a:off x="3959158" y="6472205"/>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xmlns="" id="{9D2AE6B9-370D-4506-B432-588287A0B254}"/>
                  </a:ext>
                </a:extLst>
              </p:cNvPr>
              <p:cNvSpPr/>
              <p:nvPr/>
            </p:nvSpPr>
            <p:spPr>
              <a:xfrm>
                <a:off x="2724424" y="6472205"/>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xmlns="" id="{0F828277-8A23-427E-9AFF-786B64E2996C}"/>
                  </a:ext>
                </a:extLst>
              </p:cNvPr>
              <p:cNvSpPr/>
              <p:nvPr/>
            </p:nvSpPr>
            <p:spPr>
              <a:xfrm>
                <a:off x="1489690" y="6472206"/>
                <a:ext cx="1169894" cy="8471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7" name="Right Triangle 126">
            <a:extLst>
              <a:ext uri="{FF2B5EF4-FFF2-40B4-BE49-F238E27FC236}">
                <a16:creationId xmlns:a16="http://schemas.microsoft.com/office/drawing/2014/main" xmlns="" id="{E929A341-756E-451A-9236-982827CDD157}"/>
              </a:ext>
            </a:extLst>
          </p:cNvPr>
          <p:cNvSpPr/>
          <p:nvPr/>
        </p:nvSpPr>
        <p:spPr>
          <a:xfrm flipH="1">
            <a:off x="7024069" y="-3247"/>
            <a:ext cx="4876976" cy="6894847"/>
          </a:xfrm>
          <a:prstGeom prst="rtTriangle">
            <a:avLst/>
          </a:prstGeom>
          <a:gradFill>
            <a:gsLst>
              <a:gs pos="11000">
                <a:schemeClr val="tx1"/>
              </a:gs>
              <a:gs pos="100000">
                <a:schemeClr val="accent5">
                  <a:lumMod val="60000"/>
                  <a:lumOff val="4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ight Triangle 128">
            <a:extLst>
              <a:ext uri="{FF2B5EF4-FFF2-40B4-BE49-F238E27FC236}">
                <a16:creationId xmlns:a16="http://schemas.microsoft.com/office/drawing/2014/main" xmlns="" id="{7B3D3E37-17D8-470D-A6B8-F6D861A5454B}"/>
              </a:ext>
            </a:extLst>
          </p:cNvPr>
          <p:cNvSpPr/>
          <p:nvPr/>
        </p:nvSpPr>
        <p:spPr>
          <a:xfrm flipH="1">
            <a:off x="9583096" y="-23038"/>
            <a:ext cx="2608902" cy="6894847"/>
          </a:xfrm>
          <a:prstGeom prst="rtTriangle">
            <a:avLst/>
          </a:prstGeom>
          <a:gradFill>
            <a:gsLst>
              <a:gs pos="11000">
                <a:schemeClr val="tx1"/>
              </a:gs>
              <a:gs pos="100000">
                <a:srgbClr val="233616">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xmlns="" id="{939AFD49-6489-4DD2-A175-D7B7375FB5E5}"/>
              </a:ext>
            </a:extLst>
          </p:cNvPr>
          <p:cNvSpPr txBox="1"/>
          <p:nvPr/>
        </p:nvSpPr>
        <p:spPr>
          <a:xfrm>
            <a:off x="7315020" y="3230822"/>
            <a:ext cx="4311622" cy="523220"/>
          </a:xfrm>
          <a:prstGeom prst="rect">
            <a:avLst/>
          </a:prstGeom>
          <a:noFill/>
        </p:spPr>
        <p:txBody>
          <a:bodyPr wrap="square" rtlCol="0">
            <a:spAutoFit/>
          </a:bodyPr>
          <a:lstStyle/>
          <a:p>
            <a:r>
              <a:rPr lang="en-US" sz="2800" b="1" dirty="0">
                <a:solidFill>
                  <a:schemeClr val="bg1">
                    <a:lumMod val="85000"/>
                  </a:schemeClr>
                </a:solidFill>
              </a:rPr>
              <a:t>Your </a:t>
            </a:r>
            <a:r>
              <a:rPr lang="en-US" sz="2800" b="1" dirty="0">
                <a:solidFill>
                  <a:srgbClr val="92D050"/>
                </a:solidFill>
              </a:rPr>
              <a:t>production</a:t>
            </a:r>
            <a:r>
              <a:rPr lang="en-US" sz="2800" b="1" dirty="0">
                <a:solidFill>
                  <a:schemeClr val="bg1">
                    <a:lumMod val="85000"/>
                  </a:schemeClr>
                </a:solidFill>
              </a:rPr>
              <a:t> partner</a:t>
            </a:r>
          </a:p>
        </p:txBody>
      </p:sp>
    </p:spTree>
    <p:extLst>
      <p:ext uri="{BB962C8B-B14F-4D97-AF65-F5344CB8AC3E}">
        <p14:creationId xmlns:p14="http://schemas.microsoft.com/office/powerpoint/2010/main" val="2341155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1028" name="Picture 4" descr="https://www.jpe.org/wp-content/uploads/2013/11/Open-nesten-met-aandrijving-web.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20" b="99390" l="1459" r="99352">
                        <a14:foregroundMark x1="13452" y1="53354" x2="23015" y2="46646"/>
                        <a14:foregroundMark x1="21718" y1="64939" x2="29011" y2="35366"/>
                        <a14:foregroundMark x1="15559" y1="67378" x2="8914" y2="60976"/>
                        <a14:foregroundMark x1="13776" y1="67988" x2="5348" y2="63720"/>
                        <a14:foregroundMark x1="1945" y1="63415" x2="1459" y2="58841"/>
                        <a14:foregroundMark x1="51053" y1="27134" x2="53647" y2="22561"/>
                        <a14:foregroundMark x1="62723" y1="20122" x2="60130" y2="19817"/>
                        <a14:foregroundMark x1="59319" y1="27439" x2="54619" y2="32622"/>
                        <a14:foregroundMark x1="37439" y1="51524" x2="34846" y2="56098"/>
                        <a14:foregroundMark x1="34846" y1="56098" x2="34846" y2="56098"/>
                        <a14:foregroundMark x1="31929" y1="26220" x2="40032" y2="20427"/>
                        <a14:foregroundMark x1="90762" y1="31402" x2="90762" y2="17378"/>
                        <a14:foregroundMark x1="95300" y1="24695" x2="95786" y2="8537"/>
                        <a14:foregroundMark x1="99352" y1="29268" x2="99190" y2="20732"/>
                        <a14:foregroundMark x1="83630" y1="14024" x2="80065" y2="10671"/>
                        <a14:foregroundMark x1="76985" y1="9756" x2="80389" y2="9146"/>
                        <a14:foregroundMark x1="82010" y1="7012" x2="81524" y2="4268"/>
                        <a14:foregroundMark x1="78930" y1="5793" x2="71151" y2="13110"/>
                        <a14:foregroundMark x1="79741" y1="6402" x2="86224" y2="1829"/>
                        <a14:foregroundMark x1="29011" y1="53049" x2="16207" y2="49695"/>
                        <a14:foregroundMark x1="19935" y1="47866" x2="14911" y2="47256"/>
                        <a14:foregroundMark x1="10211" y1="47561" x2="4214" y2="62500"/>
                        <a14:foregroundMark x1="2107" y1="70122" x2="17342" y2="74695"/>
                        <a14:foregroundMark x1="17342" y1="74695" x2="17504" y2="74695"/>
                        <a14:foregroundMark x1="20097" y1="85671" x2="2917" y2="85976"/>
                        <a14:foregroundMark x1="25770" y1="86585" x2="21556" y2="85671"/>
                        <a14:foregroundMark x1="30308" y1="86280" x2="30308" y2="81707"/>
                        <a14:foregroundMark x1="30470" y1="95732" x2="30632" y2="94817"/>
                        <a14:foregroundMark x1="26580" y1="89024" x2="26580" y2="88110"/>
                        <a14:foregroundMark x1="26256" y1="89329" x2="26256" y2="87500"/>
                        <a14:foregroundMark x1="35008" y1="85061" x2="34198" y2="82622"/>
                        <a14:foregroundMark x1="23825" y1="38415" x2="18639" y2="42378"/>
                        <a14:foregroundMark x1="50891" y1="25000" x2="49757" y2="24085"/>
                        <a14:foregroundMark x1="42139" y1="19817" x2="42139" y2="19817"/>
                        <a14:foregroundMark x1="47974" y1="81707" x2="48460" y2="83232"/>
                        <a14:foregroundMark x1="40357" y1="79878" x2="44408" y2="86585"/>
                        <a14:foregroundMark x1="40843" y1="89329" x2="51540" y2="89329"/>
                        <a14:foregroundMark x1="40519" y1="94817" x2="51216" y2="99390"/>
                        <a14:foregroundMark x1="23663" y1="68902" x2="21070" y2="65244"/>
                        <a14:foregroundMark x1="83630" y1="79878" x2="90113" y2="81402"/>
                        <a14:foregroundMark x1="85900" y1="86585" x2="87520" y2="71646"/>
                        <a14:foregroundMark x1="80389" y1="84756" x2="86872" y2="62500"/>
                        <a14:foregroundMark x1="86872" y1="62500" x2="93193" y2="50610"/>
                        <a14:foregroundMark x1="91086" y1="81098" x2="93355" y2="49695"/>
                        <a14:foregroundMark x1="95300" y1="58841" x2="97245" y2="42073"/>
                        <a14:foregroundMark x1="88979" y1="95122" x2="85575" y2="92683"/>
                        <a14:foregroundMark x1="65640" y1="18902" x2="64668" y2="19207"/>
                        <a14:foregroundMark x1="68720" y1="17988" x2="67423" y2="17988"/>
                        <a14:foregroundMark x1="90438" y1="93293" x2="91896" y2="93598"/>
                        <a14:foregroundMark x1="34198" y1="90549" x2="34360" y2="87500"/>
                        <a14:foregroundMark x1="68233" y1="98171" x2="68233" y2="96037"/>
                        <a14:backgroundMark x1="18152" y1="97561" x2="13614" y2="98171"/>
                        <a14:backgroundMark x1="33712" y1="99085" x2="32901" y2="97866"/>
                        <a14:backgroundMark x1="72123" y1="97561" x2="73744" y2="97561"/>
                        <a14:backgroundMark x1="89465" y1="99695" x2="90113" y2="99695"/>
                      </a14:backgroundRemoval>
                    </a14:imgEffect>
                  </a14:imgLayer>
                </a14:imgProps>
              </a:ext>
            </a:extLst>
          </a:blip>
          <a:srcRect/>
          <a:stretch>
            <a:fillRect/>
          </a:stretch>
        </p:blipFill>
        <p:spPr bwMode="auto">
          <a:xfrm>
            <a:off x="7368988" y="3188821"/>
            <a:ext cx="4188823" cy="2228454"/>
          </a:xfrm>
          <a:prstGeom prst="rect">
            <a:avLst/>
          </a:prstGeom>
          <a:noFill/>
        </p:spPr>
      </p:pic>
      <p:pic>
        <p:nvPicPr>
          <p:cNvPr id="1030" name="Picture 6" descr="https://www.agriculturalautomation.com.au/images/avio.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143" b="93277" l="4483" r="94828">
                        <a14:foregroundMark x1="8276" y1="46218" x2="8276" y2="46218"/>
                        <a14:foregroundMark x1="12759" y1="42017" x2="11724" y2="53361"/>
                        <a14:foregroundMark x1="10000" y1="51681" x2="11034" y2="65546"/>
                        <a14:foregroundMark x1="4483" y1="41176" x2="4483" y2="49160"/>
                        <a14:foregroundMark x1="39655" y1="7143" x2="37241" y2="7983"/>
                        <a14:foregroundMark x1="60345" y1="27311" x2="60262" y2="27008"/>
                        <a14:foregroundMark x1="79003" y1="41862" x2="80123" y2="42785"/>
                        <a14:foregroundMark x1="71034" y1="35294" x2="72249" y2="36296"/>
                        <a14:foregroundMark x1="84021" y1="47833" x2="90690" y2="63025"/>
                        <a14:foregroundMark x1="90690" y1="63025" x2="87931" y2="85714"/>
                        <a14:foregroundMark x1="87931" y1="85714" x2="75517" y2="91597"/>
                        <a14:foregroundMark x1="75517" y1="91597" x2="5517" y2="92437"/>
                        <a14:foregroundMark x1="82069" y1="63025" x2="81379" y2="58403"/>
                        <a14:foregroundMark x1="93448" y1="70588" x2="93448" y2="93697"/>
                        <a14:foregroundMark x1="94828" y1="74790" x2="93448" y2="67647"/>
                        <a14:foregroundMark x1="59655" y1="26891" x2="58276" y2="25630"/>
                        <a14:foregroundMark x1="58276" y1="25630" x2="56897" y2="24370"/>
                        <a14:backgroundMark x1="60690" y1="25210" x2="60000" y2="25210"/>
                        <a14:backgroundMark x1="58621" y1="23529" x2="61379" y2="25630"/>
                        <a14:backgroundMark x1="77931" y1="39076" x2="71379" y2="34034"/>
                        <a14:backgroundMark x1="82414" y1="42017" x2="78966" y2="39916"/>
                      </a14:backgroundRemoval>
                    </a14:imgEffect>
                  </a14:imgLayer>
                </a14:imgProps>
              </a:ext>
            </a:extLst>
          </a:blip>
          <a:srcRect/>
          <a:stretch>
            <a:fillRect/>
          </a:stretch>
        </p:blipFill>
        <p:spPr bwMode="auto">
          <a:xfrm>
            <a:off x="7784624" y="336463"/>
            <a:ext cx="4192417" cy="2498444"/>
          </a:xfrm>
          <a:prstGeom prst="rect">
            <a:avLst/>
          </a:prstGeom>
          <a:noFill/>
        </p:spPr>
      </p:pic>
      <p:sp>
        <p:nvSpPr>
          <p:cNvPr id="5" name="TextBox 4">
            <a:extLst>
              <a:ext uri="{FF2B5EF4-FFF2-40B4-BE49-F238E27FC236}">
                <a16:creationId xmlns:a16="http://schemas.microsoft.com/office/drawing/2014/main" xmlns="" id="{D8EB8896-7736-4D87-9D8D-13B87C98A230}"/>
              </a:ext>
            </a:extLst>
          </p:cNvPr>
          <p:cNvSpPr txBox="1"/>
          <p:nvPr/>
        </p:nvSpPr>
        <p:spPr>
          <a:xfrm>
            <a:off x="745466" y="1440872"/>
            <a:ext cx="7103813" cy="3908762"/>
          </a:xfrm>
          <a:prstGeom prst="rect">
            <a:avLst/>
          </a:prstGeom>
          <a:noFill/>
        </p:spPr>
        <p:txBody>
          <a:bodyPr wrap="square" rtlCol="0">
            <a:spAutoFit/>
          </a:bodyPr>
          <a:lstStyle/>
          <a:p>
            <a:pPr indent="0" fontAlgn="base">
              <a:spcBef>
                <a:spcPct val="0"/>
              </a:spcBef>
              <a:spcAft>
                <a:spcPct val="0"/>
              </a:spcAft>
              <a:buNone/>
            </a:pPr>
            <a:r>
              <a:rPr lang="en-US" sz="2400" b="1" dirty="0" smtClean="0">
                <a:solidFill>
                  <a:srgbClr val="92D050"/>
                </a:solidFill>
                <a:latin typeface="Tahoma" pitchFamily="34" charset="0"/>
                <a:cs typeface="Tahoma" pitchFamily="34" charset="0"/>
              </a:rPr>
              <a:t>                  1.6- B-Premium </a:t>
            </a:r>
            <a:r>
              <a:rPr lang="en-US" sz="2400" b="1" dirty="0">
                <a:solidFill>
                  <a:srgbClr val="92D050"/>
                </a:solidFill>
                <a:latin typeface="Tahoma" pitchFamily="34" charset="0"/>
                <a:cs typeface="Tahoma" pitchFamily="34" charset="0"/>
              </a:rPr>
              <a:t>&amp; </a:t>
            </a:r>
            <a:r>
              <a:rPr lang="en-US" sz="2400" b="1" dirty="0" smtClean="0">
                <a:solidFill>
                  <a:srgbClr val="92D050"/>
                </a:solidFill>
                <a:latin typeface="Tahoma" pitchFamily="34" charset="0"/>
                <a:cs typeface="Tahoma" pitchFamily="34" charset="0"/>
              </a:rPr>
              <a:t>Laying nest</a:t>
            </a:r>
            <a:endParaRPr lang="en-US" sz="2400" b="1" dirty="0">
              <a:solidFill>
                <a:srgbClr val="92D050"/>
              </a:solidFill>
              <a:latin typeface="Tahoma" pitchFamily="34" charset="0"/>
              <a:cs typeface="Tahoma" pitchFamily="34" charset="0"/>
            </a:endParaRPr>
          </a:p>
          <a:p>
            <a:pPr marL="342900" indent="-342900" eaLnBrk="0" fontAlgn="base" hangingPunct="0">
              <a:spcBef>
                <a:spcPct val="0"/>
              </a:spcBef>
              <a:spcAft>
                <a:spcPct val="0"/>
              </a:spcAft>
              <a:buClr>
                <a:srgbClr val="92D050"/>
              </a:buClr>
              <a:buSzPct val="150000"/>
              <a:buFont typeface="Wingdings" panose="05000000000000000000" pitchFamily="2" charset="2"/>
              <a:buChar char="v"/>
            </a:pPr>
            <a:r>
              <a:rPr lang="en-US" sz="1600" b="1" dirty="0">
                <a:solidFill>
                  <a:schemeClr val="bg1">
                    <a:lumMod val="85000"/>
                  </a:schemeClr>
                </a:solidFill>
              </a:rPr>
              <a:t>The Premium+® laying nest is designed to produce premium-quality hatching eggs. The hatchability rate of eggs is high thanks to the preserved eggshell quality. Eggs stay perfectly clean and the correct handling of the eggs avoids damages. The Premium+ laying nest also reduces the amount of floor eggs to a minimum because of the high nest acceptance among birds.</a:t>
            </a:r>
          </a:p>
          <a:p>
            <a:pPr>
              <a:buNone/>
            </a:pPr>
            <a:r>
              <a:rPr lang="en-US" sz="2000" b="1" dirty="0">
                <a:solidFill>
                  <a:schemeClr val="bg1">
                    <a:lumMod val="85000"/>
                  </a:schemeClr>
                </a:solidFill>
              </a:rPr>
              <a:t>       </a:t>
            </a:r>
          </a:p>
          <a:p>
            <a:pPr>
              <a:buNone/>
            </a:pPr>
            <a:r>
              <a:rPr lang="en-US" sz="2400" b="1" dirty="0">
                <a:solidFill>
                  <a:schemeClr val="bg1"/>
                </a:solidFill>
              </a:rPr>
              <a:t>It’s Features:</a:t>
            </a:r>
            <a:endParaRPr lang="en-US" sz="2400" dirty="0">
              <a:solidFill>
                <a:schemeClr val="bg1"/>
              </a:solidFill>
            </a:endParaRPr>
          </a:p>
          <a:p>
            <a:r>
              <a:rPr lang="en-US" sz="2000" b="1" cap="all" dirty="0">
                <a:solidFill>
                  <a:schemeClr val="bg1">
                    <a:lumMod val="85000"/>
                  </a:schemeClr>
                </a:solidFill>
              </a:rPr>
              <a:t>            </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 HIGH ACCEPTANCE AND OPTIMAL DENSITY.</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endParaRPr lang="en-US" sz="1600" b="1" dirty="0">
              <a:solidFill>
                <a:schemeClr val="bg1">
                  <a:lumMod val="85000"/>
                </a:schemeClr>
              </a:solidFill>
            </a:endParaRP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  HIGH HATCHABILITY RATE AND OPTIMAL HYGIENE.</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endParaRPr lang="en-US" sz="1600" b="1" dirty="0">
              <a:solidFill>
                <a:schemeClr val="bg1">
                  <a:lumMod val="85000"/>
                </a:schemeClr>
              </a:solidFill>
            </a:endParaRP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   EASY MANAGEMENT AND INSTALLATION.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5" name="Rectangle 4"/>
          <p:cNvSpPr/>
          <p:nvPr/>
        </p:nvSpPr>
        <p:spPr>
          <a:xfrm>
            <a:off x="754701" y="1355714"/>
            <a:ext cx="7631915" cy="6063198"/>
          </a:xfrm>
          <a:prstGeom prst="rect">
            <a:avLst/>
          </a:prstGeom>
        </p:spPr>
        <p:txBody>
          <a:bodyPr wrap="square">
            <a:spAutoFit/>
          </a:bodyPr>
          <a:lstStyle/>
          <a:p>
            <a:pPr fontAlgn="base">
              <a:spcBef>
                <a:spcPct val="0"/>
              </a:spcBef>
              <a:spcAft>
                <a:spcPct val="0"/>
              </a:spcAft>
            </a:pPr>
            <a:r>
              <a:rPr lang="en-US" sz="2400" b="1" dirty="0" smtClean="0">
                <a:solidFill>
                  <a:srgbClr val="92D050"/>
                </a:solidFill>
                <a:latin typeface="Tahoma" pitchFamily="34" charset="0"/>
                <a:cs typeface="Tahoma" pitchFamily="34" charset="0"/>
              </a:rPr>
              <a:t>                  1.7-Cooling System</a:t>
            </a:r>
          </a:p>
          <a:p>
            <a:pPr fontAlgn="base">
              <a:spcBef>
                <a:spcPct val="0"/>
              </a:spcBef>
              <a:spcAft>
                <a:spcPct val="0"/>
              </a:spcAft>
            </a:pPr>
            <a:r>
              <a:rPr lang="en-US" sz="1600" b="1" dirty="0">
                <a:solidFill>
                  <a:schemeClr val="bg1">
                    <a:lumMod val="85000"/>
                  </a:schemeClr>
                </a:solidFill>
              </a:rPr>
              <a:t>COLD MAKER is a modular PVC Pad Frame System designed for poultry cooling and greenhouse cooling systems.  It is an innovating pad frame system with minimum installation needs</a:t>
            </a:r>
          </a:p>
          <a:p>
            <a:pPr fontAlgn="base">
              <a:spcBef>
                <a:spcPct val="0"/>
              </a:spcBef>
              <a:spcAft>
                <a:spcPct val="0"/>
              </a:spcAft>
            </a:pPr>
            <a:endParaRPr lang="en-US" sz="2000" b="1" dirty="0">
              <a:solidFill>
                <a:schemeClr val="bg1">
                  <a:lumMod val="85000"/>
                </a:schemeClr>
              </a:solidFill>
            </a:endParaRPr>
          </a:p>
          <a:p>
            <a:pPr algn="just" fontAlgn="base">
              <a:spcBef>
                <a:spcPct val="0"/>
              </a:spcBef>
              <a:spcAft>
                <a:spcPct val="0"/>
              </a:spcAft>
            </a:pPr>
            <a:r>
              <a:rPr lang="en-US" sz="2000" b="1" dirty="0" smtClean="0">
                <a:solidFill>
                  <a:schemeClr val="bg1">
                    <a:lumMod val="85000"/>
                  </a:schemeClr>
                </a:solidFill>
              </a:rPr>
              <a:t>It’s </a:t>
            </a:r>
            <a:r>
              <a:rPr lang="en-US" sz="2000" b="1" dirty="0">
                <a:solidFill>
                  <a:schemeClr val="bg1">
                    <a:lumMod val="85000"/>
                  </a:schemeClr>
                </a:solidFill>
              </a:rPr>
              <a:t>Features:</a:t>
            </a:r>
          </a:p>
          <a:p>
            <a:pPr eaLnBrk="0" fontAlgn="base" hangingPunct="0">
              <a:spcBef>
                <a:spcPct val="0"/>
              </a:spcBef>
              <a:spcAft>
                <a:spcPct val="0"/>
              </a:spcAft>
              <a:buClr>
                <a:srgbClr val="92D050"/>
              </a:buClr>
            </a:pPr>
            <a:endParaRPr lang="en-US" sz="2000" b="1" dirty="0">
              <a:solidFill>
                <a:schemeClr val="bg1">
                  <a:lumMod val="85000"/>
                </a:schemeClr>
              </a:solidFill>
            </a:endParaRP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Easy </a:t>
            </a:r>
            <a:r>
              <a:rPr lang="en-US" sz="1600" b="1" dirty="0" smtClean="0">
                <a:solidFill>
                  <a:schemeClr val="bg1">
                    <a:lumMod val="85000"/>
                  </a:schemeClr>
                </a:solidFill>
              </a:rPr>
              <a:t>installation</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Includes an internal water tank, no need for external water </a:t>
            </a:r>
            <a:r>
              <a:rPr lang="en-US" sz="1600" b="1" dirty="0" smtClean="0">
                <a:solidFill>
                  <a:schemeClr val="bg1">
                    <a:lumMod val="85000"/>
                  </a:schemeClr>
                </a:solidFill>
              </a:rPr>
              <a:t>tank</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The floating system allows automatic water refilling when the water level falls</a:t>
            </a:r>
            <a:br>
              <a:rPr lang="en-US" sz="1600" b="1" dirty="0">
                <a:solidFill>
                  <a:schemeClr val="bg1">
                    <a:lumMod val="85000"/>
                  </a:schemeClr>
                </a:solidFill>
              </a:rPr>
            </a:br>
            <a:r>
              <a:rPr lang="en-US" sz="1600" b="1" dirty="0">
                <a:solidFill>
                  <a:schemeClr val="bg1">
                    <a:lumMod val="85000"/>
                  </a:schemeClr>
                </a:solidFill>
              </a:rPr>
              <a:t> Adjustable length and height due to its modular </a:t>
            </a:r>
            <a:r>
              <a:rPr lang="en-US" sz="1600" b="1" dirty="0" smtClean="0">
                <a:solidFill>
                  <a:schemeClr val="bg1">
                    <a:lumMod val="85000"/>
                  </a:schemeClr>
                </a:solidFill>
              </a:rPr>
              <a:t>structure</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smtClean="0">
                <a:solidFill>
                  <a:schemeClr val="bg1">
                    <a:lumMod val="85000"/>
                  </a:schemeClr>
                </a:solidFill>
              </a:rPr>
              <a:t>The </a:t>
            </a:r>
            <a:r>
              <a:rPr lang="en-US" sz="1600" b="1" dirty="0">
                <a:solidFill>
                  <a:schemeClr val="bg1">
                    <a:lumMod val="85000"/>
                  </a:schemeClr>
                </a:solidFill>
              </a:rPr>
              <a:t>pads can be easily installed and uninstalled due to the special lock </a:t>
            </a:r>
            <a:r>
              <a:rPr lang="en-US" sz="1600" b="1" dirty="0" smtClean="0">
                <a:solidFill>
                  <a:schemeClr val="bg1">
                    <a:lumMod val="85000"/>
                  </a:schemeClr>
                </a:solidFill>
              </a:rPr>
              <a:t>system</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smtClean="0">
                <a:solidFill>
                  <a:schemeClr val="bg1">
                    <a:lumMod val="85000"/>
                  </a:schemeClr>
                </a:solidFill>
              </a:rPr>
              <a:t>In </a:t>
            </a:r>
            <a:r>
              <a:rPr lang="en-US" sz="1600" b="1" dirty="0">
                <a:solidFill>
                  <a:schemeClr val="bg1">
                    <a:lumMod val="85000"/>
                  </a:schemeClr>
                </a:solidFill>
              </a:rPr>
              <a:t>systems up to 18m, the pump is installed in the head section. In the middle for longer systems</a:t>
            </a:r>
            <a:r>
              <a:rPr lang="en-US" sz="1600" b="1" dirty="0" smtClean="0">
                <a:solidFill>
                  <a:schemeClr val="bg1">
                    <a:lumMod val="85000"/>
                  </a:schemeClr>
                </a:solidFill>
              </a:rPr>
              <a:t>.</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System includes a drain valve for cleaning at the end of cycle</a:t>
            </a:r>
            <a:r>
              <a:rPr lang="en-US" sz="1600" b="1" dirty="0" smtClean="0">
                <a:solidFill>
                  <a:schemeClr val="bg1">
                    <a:lumMod val="85000"/>
                  </a:schemeClr>
                </a:solidFill>
              </a:rPr>
              <a:t>.</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The pumping system has a capacity of 0.37 kW 12 m3/</a:t>
            </a:r>
            <a:r>
              <a:rPr lang="en-US" sz="1600" b="1" dirty="0" err="1">
                <a:solidFill>
                  <a:schemeClr val="bg1">
                    <a:lumMod val="85000"/>
                  </a:schemeClr>
                </a:solidFill>
              </a:rPr>
              <a:t>hr</a:t>
            </a:r>
            <a:r>
              <a:rPr lang="en-US" sz="1600" b="1" dirty="0">
                <a:solidFill>
                  <a:schemeClr val="bg1">
                    <a:lumMod val="85000"/>
                  </a:schemeClr>
                </a:solidFill>
              </a:rPr>
              <a:t> in systems up to 36m.</a:t>
            </a:r>
            <a:br>
              <a:rPr lang="en-US" sz="1600" b="1" dirty="0">
                <a:solidFill>
                  <a:schemeClr val="bg1">
                    <a:lumMod val="85000"/>
                  </a:schemeClr>
                </a:solidFill>
              </a:rPr>
            </a:br>
            <a:r>
              <a:rPr lang="en-US" sz="1600" b="1" dirty="0">
                <a:solidFill>
                  <a:schemeClr val="bg1">
                    <a:lumMod val="85000"/>
                  </a:schemeClr>
                </a:solidFill>
              </a:rPr>
              <a:t> PVC raw material is anti-UV </a:t>
            </a:r>
            <a:r>
              <a:rPr lang="en-US" sz="1600" b="1" dirty="0" smtClean="0">
                <a:solidFill>
                  <a:schemeClr val="bg1">
                    <a:lumMod val="85000"/>
                  </a:schemeClr>
                </a:solidFill>
              </a:rPr>
              <a:t>loaded</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Completely rustproof </a:t>
            </a:r>
            <a:r>
              <a:rPr lang="en-US" sz="1600" b="1" dirty="0" smtClean="0">
                <a:solidFill>
                  <a:schemeClr val="bg1">
                    <a:lumMod val="85000"/>
                  </a:schemeClr>
                </a:solidFill>
              </a:rPr>
              <a:t>system</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More durable than alternative metal frame cooling systems as it is completely made of plastic</a:t>
            </a:r>
          </a:p>
          <a:p>
            <a:pPr fontAlgn="base">
              <a:spcBef>
                <a:spcPct val="0"/>
              </a:spcBef>
              <a:spcAft>
                <a:spcPct val="0"/>
              </a:spcAft>
            </a:pPr>
            <a:endParaRPr lang="en-US" sz="2400" b="1" dirty="0">
              <a:solidFill>
                <a:srgbClr val="92D050"/>
              </a:solidFill>
              <a:latin typeface="Tahoma" pitchFamily="34" charset="0"/>
              <a:cs typeface="Tahoma" pitchFamily="34" charset="0"/>
            </a:endParaRPr>
          </a:p>
          <a:p>
            <a:pPr fontAlgn="base">
              <a:spcBef>
                <a:spcPct val="0"/>
              </a:spcBef>
              <a:spcAft>
                <a:spcPct val="0"/>
              </a:spcAft>
            </a:pPr>
            <a:r>
              <a:rPr lang="en-US" sz="2400" b="1" dirty="0">
                <a:solidFill>
                  <a:srgbClr val="92D050"/>
                </a:solidFill>
                <a:latin typeface="Tahoma" pitchFamily="34" charset="0"/>
                <a:cs typeface="Tahoma" pitchFamily="34" charset="0"/>
              </a:rPr>
              <a:t> </a:t>
            </a:r>
          </a:p>
        </p:txBody>
      </p:sp>
      <p:pic>
        <p:nvPicPr>
          <p:cNvPr id="23554" name="Picture 2" descr="http://www.agroue.com/uploads/coo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38" b="98758" l="1201" r="98285">
                        <a14:foregroundMark x1="18868" y1="32919" x2="24185" y2="70186"/>
                        <a14:foregroundMark x1="6861" y1="65839" x2="7204" y2="50311"/>
                        <a14:foregroundMark x1="4288" y1="64596" x2="3702" y2="56529"/>
                        <a14:foregroundMark x1="11954" y1="79753" x2="4803" y2="77640"/>
                        <a14:foregroundMark x1="4803" y1="77640" x2="2230" y2="61491"/>
                        <a14:foregroundMark x1="12338" y1="82242" x2="8222" y2="84229"/>
                        <a14:foregroundMark x1="7190" y1="84213" x2="5146" y2="81366"/>
                        <a14:foregroundMark x1="4803" y1="79503" x2="3774" y2="76398"/>
                        <a14:foregroundMark x1="9605" y1="85714" x2="8576" y2="85714"/>
                        <a14:foregroundMark x1="9777" y1="85714" x2="8548" y2="86085"/>
                        <a14:foregroundMark x1="10120" y1="85714" x2="8576" y2="85714"/>
                        <a14:foregroundMark x1="3431" y1="75155" x2="2964" y2="67550"/>
                        <a14:foregroundMark x1="3184" y1="49032" x2="4288" y2="45342"/>
                        <a14:foregroundMark x1="3602" y1="76398" x2="2780" y2="67473"/>
                        <a14:foregroundMark x1="2916" y1="73292" x2="2538" y2="67373"/>
                        <a14:foregroundMark x1="2744" y1="73292" x2="1889" y2="67103"/>
                        <a14:foregroundMark x1="2401" y1="69565" x2="2322" y2="67283"/>
                        <a14:foregroundMark x1="3851" y1="41363" x2="2854" y2="48184"/>
                        <a14:foregroundMark x1="2963" y1="48465" x2="3822" y2="41207"/>
                        <a14:foregroundMark x1="14114" y1="84833" x2="14408" y2="79503"/>
                        <a14:foregroundMark x1="13036" y1="81366" x2="13036" y2="81366"/>
                        <a14:foregroundMark x1="9777" y1="86335" x2="9777" y2="86335"/>
                        <a14:foregroundMark x1="10463" y1="86957" x2="10463" y2="86957"/>
                        <a14:foregroundMark x1="39108" y1="40994" x2="42196" y2="62733"/>
                        <a14:foregroundMark x1="46875" y1="39130" x2="46998" y2="38509"/>
                        <a14:foregroundMark x1="46752" y1="39752" x2="46875" y2="39130"/>
                        <a14:foregroundMark x1="42196" y1="62733" x2="46752" y2="39752"/>
                        <a14:foregroundMark x1="46498" y1="39752" x2="38250" y2="60248"/>
                        <a14:foregroundMark x1="46748" y1="39130" x2="46498" y2="39752"/>
                        <a14:foregroundMark x1="46998" y1="38509" x2="46748" y2="39130"/>
                        <a14:foregroundMark x1="46077" y1="60870" x2="46998" y2="50311"/>
                        <a14:foregroundMark x1="45969" y1="62112" x2="46077" y2="60870"/>
                        <a14:foregroundMark x1="46938" y1="60870" x2="46998" y2="52174"/>
                        <a14:foregroundMark x1="46930" y1="62112" x2="46938" y2="60870"/>
                        <a14:foregroundMark x1="46922" y1="63354" x2="46930" y2="62112"/>
                        <a14:foregroundMark x1="46914" y1="64596" x2="46922" y2="63354"/>
                        <a14:foregroundMark x1="46906" y1="65839" x2="46914" y2="64596"/>
                        <a14:foregroundMark x1="46894" y1="67702" x2="46906" y2="65839"/>
                        <a14:foregroundMark x1="46882" y1="69565" x2="46894" y2="67702"/>
                        <a14:foregroundMark x1="46878" y1="70186" x2="46882" y2="69565"/>
                        <a14:foregroundMark x1="46869" y1="71429" x2="46878" y2="70186"/>
                        <a14:foregroundMark x1="46865" y1="72050" x2="46869" y2="71429"/>
                        <a14:foregroundMark x1="46857" y1="73292" x2="46865" y2="72050"/>
                        <a14:foregroundMark x1="46827" y1="77640" x2="46857" y2="73292"/>
                        <a14:foregroundMark x1="45798" y1="77019" x2="41509" y2="74534"/>
                        <a14:foregroundMark x1="45111" y1="86957" x2="44768" y2="82609"/>
                        <a14:foregroundMark x1="46998" y1="39752" x2="46998" y2="39752"/>
                        <a14:foregroundMark x1="46827" y1="40373" x2="46827" y2="40373"/>
                        <a14:foregroundMark x1="47341" y1="40373" x2="47341" y2="40373"/>
                        <a14:foregroundMark x1="46655" y1="40373" x2="46655" y2="40373"/>
                        <a14:foregroundMark x1="46312" y1="40994" x2="46312" y2="40994"/>
                        <a14:foregroundMark x1="46827" y1="40994" x2="46827" y2="40994"/>
                        <a14:foregroundMark x1="46484" y1="40994" x2="46141" y2="40994"/>
                        <a14:foregroundMark x1="46141" y1="40994" x2="46141" y2="40994"/>
                        <a14:foregroundMark x1="46484" y1="40994" x2="46484" y2="40994"/>
                        <a14:foregroundMark x1="46827" y1="40994" x2="46827" y2="40994"/>
                        <a14:foregroundMark x1="46827" y1="40994" x2="46827" y2="40994"/>
                        <a14:foregroundMark x1="46827" y1="40994" x2="46827" y2="40994"/>
                        <a14:foregroundMark x1="46655" y1="40373" x2="46655" y2="40373"/>
                        <a14:foregroundMark x1="46827" y1="40373" x2="46827" y2="40373"/>
                        <a14:foregroundMark x1="46998" y1="40373" x2="46998" y2="40373"/>
                        <a14:foregroundMark x1="46827" y1="40373" x2="46827" y2="40373"/>
                        <a14:foregroundMark x1="46655" y1="40373" x2="46655" y2="40373"/>
                        <a14:foregroundMark x1="46827" y1="40373" x2="46827" y2="40373"/>
                        <a14:foregroundMark x1="46827" y1="40373" x2="46827" y2="40373"/>
                        <a14:foregroundMark x1="46655" y1="40373" x2="46655" y2="40373"/>
                        <a14:foregroundMark x1="46827" y1="40373" x2="46827" y2="40373"/>
                        <a14:foregroundMark x1="46827" y1="40373" x2="46827" y2="40373"/>
                        <a14:foregroundMark x1="46655" y1="40373" x2="46655" y2="40373"/>
                        <a14:foregroundMark x1="46655" y1="40373" x2="46655" y2="40373"/>
                        <a14:foregroundMark x1="46998" y1="40373" x2="46998" y2="40373"/>
                        <a14:foregroundMark x1="46998" y1="40373" x2="46998" y2="40373"/>
                        <a14:foregroundMark x1="47684" y1="40373" x2="47684" y2="40373"/>
                        <a14:foregroundMark x1="48027" y1="40373" x2="48027" y2="40373"/>
                        <a14:foregroundMark x1="48885" y1="63975" x2="48885" y2="63975"/>
                        <a14:foregroundMark x1="48885" y1="65217" x2="48885" y2="65217"/>
                        <a14:foregroundMark x1="48885" y1="68323" x2="48885" y2="68323"/>
                        <a14:foregroundMark x1="48885" y1="67081" x2="48885" y2="67081"/>
                        <a14:foregroundMark x1="49057" y1="72671" x2="49057" y2="72671"/>
                        <a14:foregroundMark x1="49057" y1="45963" x2="49057" y2="45963"/>
                        <a14:foregroundMark x1="46655" y1="40373" x2="46655" y2="40373"/>
                        <a14:foregroundMark x1="40480" y1="68323" x2="40480" y2="68323"/>
                        <a14:foregroundMark x1="48714" y1="71429" x2="48714" y2="71429"/>
                        <a14:foregroundMark x1="48714" y1="74534" x2="48714" y2="74534"/>
                        <a14:foregroundMark x1="48714" y1="73292" x2="48714" y2="72671"/>
                        <a14:foregroundMark x1="48542" y1="72050" x2="48542" y2="70807"/>
                        <a14:foregroundMark x1="48542" y1="70186" x2="48542" y2="70186"/>
                        <a14:foregroundMark x1="48542" y1="70186" x2="48542" y2="70186"/>
                        <a14:foregroundMark x1="48714" y1="71429" x2="48714" y2="71429"/>
                        <a14:foregroundMark x1="48714" y1="72050" x2="48714" y2="72050"/>
                        <a14:foregroundMark x1="48714" y1="70186" x2="48714" y2="70186"/>
                        <a14:foregroundMark x1="48585" y1="72050" x2="48542" y2="72671"/>
                        <a14:foregroundMark x1="48714" y1="70186" x2="48585" y2="72050"/>
                        <a14:foregroundMark x1="48570" y1="65869" x2="48714" y2="59627"/>
                        <a14:foregroundMark x1="48501" y1="65203" x2="48370" y2="57143"/>
                        <a14:foregroundMark x1="48542" y1="67702" x2="48526" y2="66697"/>
                        <a14:foregroundMark x1="48668" y1="66822" x2="48370" y2="59627"/>
                        <a14:foregroundMark x1="48885" y1="72050" x2="48755" y2="68926"/>
                        <a14:foregroundMark x1="48739" y1="67506" x2="48885" y2="59006"/>
                        <a14:foregroundMark x1="49057" y1="68944" x2="48542" y2="57143"/>
                        <a14:foregroundMark x1="48747" y1="67582" x2="48885" y2="56522"/>
                        <a14:foregroundMark x1="48714" y1="70186" x2="48733" y2="68703"/>
                        <a14:foregroundMark x1="48370" y1="70807" x2="48027" y2="65217"/>
                        <a14:foregroundMark x1="48714" y1="72050" x2="48714" y2="66460"/>
                        <a14:foregroundMark x1="48542" y1="73913" x2="48542" y2="66460"/>
                        <a14:foregroundMark x1="48542" y1="74534" x2="48714" y2="66460"/>
                        <a14:foregroundMark x1="48542" y1="69565" x2="48542" y2="69565"/>
                        <a14:foregroundMark x1="48542" y1="70186" x2="48542" y2="70186"/>
                        <a14:foregroundMark x1="48542" y1="70186" x2="48542" y2="70186"/>
                        <a14:foregroundMark x1="48714" y1="70186" x2="48714" y2="70186"/>
                        <a14:foregroundMark x1="48885" y1="70186" x2="48885" y2="70186"/>
                        <a14:foregroundMark x1="48885" y1="70186" x2="48885" y2="70186"/>
                        <a14:foregroundMark x1="48885" y1="70186" x2="48885" y2="70186"/>
                        <a14:foregroundMark x1="48885" y1="69565" x2="48885" y2="69565"/>
                        <a14:foregroundMark x1="48714" y1="69565" x2="48714" y2="73913"/>
                        <a14:foregroundMark x1="46655" y1="40373" x2="47684" y2="41615"/>
                        <a14:foregroundMark x1="58662" y1="59627" x2="56947" y2="48447"/>
                        <a14:foregroundMark x1="60206" y1="64596" x2="59005" y2="58385"/>
                        <a14:foregroundMark x1="61921" y1="53416" x2="61407" y2="49068"/>
                        <a14:foregroundMark x1="57461" y1="77019" x2="56089" y2="75155"/>
                        <a14:foregroundMark x1="55403" y1="75776" x2="54545" y2="71429"/>
                        <a14:foregroundMark x1="54031" y1="70186" x2="53688" y2="67081"/>
                        <a14:foregroundMark x1="54202" y1="72050" x2="53516" y2="68944"/>
                        <a14:foregroundMark x1="53516" y1="67702" x2="53345" y2="63354"/>
                        <a14:foregroundMark x1="53002" y1="64596" x2="53002" y2="64596"/>
                        <a14:foregroundMark x1="53002" y1="65839" x2="53002" y2="62112"/>
                        <a14:foregroundMark x1="53002" y1="60870" x2="53002" y2="54658"/>
                        <a14:foregroundMark x1="64151" y1="81366" x2="63636" y2="81366"/>
                        <a14:foregroundMark x1="65180" y1="81366" x2="63293" y2="81366"/>
                        <a14:foregroundMark x1="65866" y1="80745" x2="60034" y2="81366"/>
                        <a14:foregroundMark x1="66038" y1="81366" x2="65180" y2="82609"/>
                        <a14:foregroundMark x1="63293" y1="83230" x2="62093" y2="81988"/>
                        <a14:foregroundMark x1="61235" y1="82609" x2="60377" y2="82609"/>
                        <a14:foregroundMark x1="60720" y1="83230" x2="60034" y2="83230"/>
                        <a14:foregroundMark x1="64666" y1="84472" x2="63636" y2="84472"/>
                        <a14:foregroundMark x1="65866" y1="84472" x2="64666" y2="84472"/>
                        <a14:foregroundMark x1="66552" y1="83230" x2="66724" y2="84472"/>
                        <a14:foregroundMark x1="63636" y1="84472" x2="62264" y2="84472"/>
                        <a14:foregroundMark x1="61578" y1="84472" x2="61063" y2="84472"/>
                        <a14:foregroundMark x1="60892" y1="84472" x2="60034" y2="84472"/>
                        <a14:foregroundMark x1="77441" y1="14692" x2="77358" y2="14286"/>
                        <a14:foregroundMark x1="77665" y1="15789" x2="77503" y2="14997"/>
                        <a14:backgroundMark x1="858" y1="50311" x2="343" y2="66460"/>
                        <a14:backgroundMark x1="686" y1="49689" x2="4117" y2="34783"/>
                        <a14:backgroundMark x1="4803" y1="34783" x2="2744" y2="35404"/>
                        <a14:backgroundMark x1="2230" y1="46584" x2="1201" y2="50932"/>
                        <a14:backgroundMark x1="8919" y1="88199" x2="7890" y2="88199"/>
                        <a14:backgroundMark x1="26930" y1="96894" x2="14065" y2="98137"/>
                        <a14:backgroundMark x1="27273" y1="90062" x2="23671" y2="90683"/>
                        <a14:backgroundMark x1="28473" y1="90062" x2="26072" y2="88820"/>
                        <a14:backgroundMark x1="15780" y1="90062" x2="13722" y2="89441"/>
                        <a14:backgroundMark x1="14408" y1="91304" x2="13208" y2="88820"/>
                        <a14:backgroundMark x1="14923" y1="90683" x2="13036" y2="87578"/>
                        <a14:backgroundMark x1="10463" y1="88199" x2="10463" y2="88199"/>
                        <a14:backgroundMark x1="10463" y1="87578" x2="10463" y2="87578"/>
                        <a14:backgroundMark x1="46827" y1="38509" x2="46827" y2="38509"/>
                        <a14:backgroundMark x1="46484" y1="38509" x2="46484" y2="38509"/>
                        <a14:backgroundMark x1="46312" y1="38509" x2="46312" y2="38509"/>
                        <a14:backgroundMark x1="46312" y1="38509" x2="46312" y2="38509"/>
                        <a14:backgroundMark x1="46484" y1="39130" x2="46484" y2="39130"/>
                        <a14:backgroundMark x1="46655" y1="39752" x2="46655" y2="39752"/>
                        <a14:backgroundMark x1="49057" y1="69565" x2="49057" y2="69565"/>
                        <a14:backgroundMark x1="49057" y1="67702" x2="49057" y2="67702"/>
                        <a14:backgroundMark x1="49057" y1="65839" x2="49057" y2="65839"/>
                        <a14:backgroundMark x1="49057" y1="64596" x2="49057" y2="64596"/>
                        <a14:backgroundMark x1="49057" y1="63354" x2="49057" y2="63354"/>
                        <a14:backgroundMark x1="49057" y1="62112" x2="49057" y2="62112"/>
                        <a14:backgroundMark x1="49057" y1="60870" x2="49057" y2="60870"/>
                        <a14:backgroundMark x1="77187" y1="36646" x2="77187" y2="36646"/>
                        <a14:backgroundMark x1="77530" y1="39130" x2="78731" y2="46584"/>
                        <a14:backgroundMark x1="77015" y1="31677" x2="76844" y2="29814"/>
                        <a14:backgroundMark x1="77702" y1="31677" x2="77187" y2="14286"/>
                        <a14:backgroundMark x1="81475" y1="39752" x2="79588" y2="16770"/>
                        <a14:backgroundMark x1="79588" y1="16770" x2="85420" y2="31056"/>
                        <a14:backgroundMark x1="85763" y1="19255" x2="86278" y2="47826"/>
                        <a14:backgroundMark x1="86278" y1="47826" x2="88165" y2="53416"/>
                        <a14:backgroundMark x1="89194" y1="32298" x2="92967" y2="42857"/>
                        <a14:backgroundMark x1="93997" y1="26708" x2="90738" y2="22360"/>
                        <a14:backgroundMark x1="92967" y1="38509" x2="84906" y2="9938"/>
                        <a14:backgroundMark x1="86621" y1="37888" x2="78388" y2="25466"/>
                        <a14:backgroundMark x1="78388" y1="25466" x2="78388" y2="15528"/>
                        <a14:backgroundMark x1="75643" y1="21118" x2="74786" y2="24224"/>
                        <a14:backgroundMark x1="74786" y1="30435" x2="74614" y2="54658"/>
                        <a14:backgroundMark x1="74614" y1="54658" x2="79245" y2="81988"/>
                        <a14:backgroundMark x1="79245" y1="81988" x2="82333" y2="90683"/>
                        <a14:backgroundMark x1="80617" y1="88820" x2="74099" y2="70807"/>
                        <a14:backgroundMark x1="74099" y1="70807" x2="71527" y2="58385"/>
                        <a14:backgroundMark x1="79931" y1="98758" x2="79760" y2="96273"/>
                        <a14:backgroundMark x1="86106" y1="91304" x2="77873" y2="96894"/>
                        <a14:backgroundMark x1="77873" y1="96894" x2="78216" y2="99379"/>
                        <a14:backgroundMark x1="88165" y1="90062" x2="90738" y2="87578"/>
                        <a14:backgroundMark x1="88165" y1="88820" x2="87650" y2="88820"/>
                        <a14:backgroundMark x1="90738" y1="81988" x2="90223" y2="68944"/>
                        <a14:backgroundMark x1="89537" y1="70186" x2="89708" y2="58385"/>
                        <a14:backgroundMark x1="89880" y1="66460" x2="88851" y2="54037"/>
                        <a14:backgroundMark x1="89365" y1="67081" x2="88679" y2="51553"/>
                        <a14:backgroundMark x1="88508" y1="56522" x2="77187" y2="43478"/>
                        <a14:backgroundMark x1="77187" y1="43478" x2="86106" y2="53416"/>
                        <a14:backgroundMark x1="86106" y1="53416" x2="78731" y2="13665"/>
                        <a14:backgroundMark x1="78731" y1="13665" x2="91595" y2="43478"/>
                        <a14:backgroundMark x1="91595" y1="43478" x2="82161" y2="31677"/>
                        <a14:backgroundMark x1="82161" y1="31677" x2="83190" y2="9317"/>
                        <a14:backgroundMark x1="83190" y1="9317" x2="89537" y2="24224"/>
                        <a14:backgroundMark x1="89537" y1="24224" x2="93482" y2="50311"/>
                        <a14:backgroundMark x1="93482" y1="50311" x2="93482" y2="25466"/>
                        <a14:backgroundMark x1="93482" y1="25466" x2="98799" y2="44099"/>
                        <a14:backgroundMark x1="98799" y1="44099" x2="93139" y2="73913"/>
                        <a14:backgroundMark x1="93139" y1="73913" x2="94854" y2="96894"/>
                        <a14:backgroundMark x1="94854" y1="96894" x2="93482" y2="72050"/>
                        <a14:backgroundMark x1="93482" y1="72050" x2="87822" y2="88820"/>
                        <a14:backgroundMark x1="87822" y1="88820" x2="89022" y2="63975"/>
                        <a14:backgroundMark x1="89022" y1="63975" x2="80274" y2="61491"/>
                        <a14:backgroundMark x1="80274" y1="61491" x2="76844" y2="53416"/>
                        <a14:backgroundMark x1="77015" y1="54037" x2="78388" y2="52174"/>
                        <a14:backgroundMark x1="79245" y1="29193" x2="79245" y2="17391"/>
                        <a14:backgroundMark x1="79074" y1="35404" x2="77358" y2="19255"/>
                        <a14:backgroundMark x1="80789" y1="39752" x2="77530" y2="11801"/>
                        <a14:backgroundMark x1="79588" y1="40373" x2="77358" y2="18634"/>
                        <a14:backgroundMark x1="77358" y1="18634" x2="77358" y2="18012"/>
                        <a14:backgroundMark x1="80446" y1="37267" x2="77702" y2="16149"/>
                        <a14:backgroundMark x1="81132" y1="37888" x2="77358" y2="19876"/>
                        <a14:backgroundMark x1="81818" y1="43478" x2="78388" y2="30435"/>
                        <a14:backgroundMark x1="82676" y1="39752" x2="80617" y2="32298"/>
                        <a14:backgroundMark x1="82333" y1="40373" x2="93310" y2="62733"/>
                        <a14:backgroundMark x1="93139" y1="68944" x2="98456" y2="78882"/>
                      </a14:backgroundRemoval>
                    </a14:imgEffect>
                  </a14:imgLayer>
                </a14:imgProps>
              </a:ext>
            </a:extLst>
          </a:blip>
          <a:srcRect/>
          <a:stretch>
            <a:fillRect/>
          </a:stretch>
        </p:blipFill>
        <p:spPr bwMode="auto">
          <a:xfrm>
            <a:off x="7923519" y="3134948"/>
            <a:ext cx="6032625" cy="2133600"/>
          </a:xfrm>
          <a:prstGeom prst="rect">
            <a:avLst/>
          </a:prstGeom>
          <a:noFill/>
        </p:spPr>
      </p:pic>
      <p:pic>
        <p:nvPicPr>
          <p:cNvPr id="7" name="Picture 6" descr="C:\Users\stefan\AppData\Local\Microsoft\Windows\Temporary Internet Files\Content.Word\COLD-MAKER-COOLING-SYSTEM.jpg_350x350.jpg"/>
          <p:cNvPicPr/>
          <p:nvPr/>
        </p:nvPicPr>
        <p:blipFill>
          <a:blip r:embed="rId4">
            <a:extLst>
              <a:ext uri="{BEBA8EAE-BF5A-486C-A8C5-ECC9F3942E4B}">
                <a14:imgProps xmlns:a14="http://schemas.microsoft.com/office/drawing/2010/main">
                  <a14:imgLayer r:embed="rId5">
                    <a14:imgEffect>
                      <a14:backgroundRemoval t="1845" b="96679" l="1333" r="89778">
                        <a14:foregroundMark x1="35556" y1="16236" x2="35556" y2="16236"/>
                        <a14:foregroundMark x1="10222" y1="19188" x2="48000" y2="13284"/>
                        <a14:foregroundMark x1="55556" y1="7380" x2="36889" y2="7380"/>
                        <a14:foregroundMark x1="68444" y1="8118" x2="68444" y2="8118"/>
                        <a14:foregroundMark x1="66667" y1="6273" x2="58667" y2="6273"/>
                        <a14:foregroundMark x1="7111" y1="24723" x2="6222" y2="52399"/>
                        <a14:foregroundMark x1="51556" y1="91144" x2="43111" y2="90775"/>
                        <a14:foregroundMark x1="53333" y1="96679" x2="48889" y2="95941"/>
                        <a14:foregroundMark x1="31556" y1="9225" x2="29778" y2="10701"/>
                        <a14:foregroundMark x1="57778" y1="3690" x2="76889" y2="4428"/>
                        <a14:foregroundMark x1="64444" y1="3321" x2="52889" y2="3690"/>
                        <a14:foregroundMark x1="65333" y1="3690" x2="63556" y2="2214"/>
                        <a14:foregroundMark x1="1333" y1="14022" x2="1333" y2="19188"/>
                        <a14:foregroundMark x1="31111" y1="10332" x2="27111" y2="8487"/>
                        <a14:foregroundMark x1="41778" y1="91144" x2="41333" y2="85240"/>
                        <a14:foregroundMark x1="45333" y1="95572" x2="38222" y2="88930"/>
                      </a14:backgroundRemoval>
                    </a14:imgEffect>
                  </a14:imgLayer>
                </a14:imgProps>
              </a:ext>
            </a:extLst>
          </a:blip>
          <a:srcRect/>
          <a:stretch>
            <a:fillRect/>
          </a:stretch>
        </p:blipFill>
        <p:spPr bwMode="auto">
          <a:xfrm>
            <a:off x="8469745" y="554182"/>
            <a:ext cx="3131127" cy="321425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6" name="Rectangle 5"/>
          <p:cNvSpPr/>
          <p:nvPr/>
        </p:nvSpPr>
        <p:spPr>
          <a:xfrm>
            <a:off x="274412" y="1414143"/>
            <a:ext cx="7017700" cy="3970318"/>
          </a:xfrm>
          <a:prstGeom prst="rect">
            <a:avLst/>
          </a:prstGeom>
        </p:spPr>
        <p:txBody>
          <a:bodyPr wrap="square">
            <a:spAutoFit/>
          </a:bodyPr>
          <a:lstStyle/>
          <a:p>
            <a:pPr algn="ctr" fontAlgn="base">
              <a:spcBef>
                <a:spcPct val="0"/>
              </a:spcBef>
              <a:spcAft>
                <a:spcPct val="0"/>
              </a:spcAft>
            </a:pPr>
            <a:r>
              <a:rPr lang="en-US" sz="2400" b="1" dirty="0" smtClean="0">
                <a:solidFill>
                  <a:srgbClr val="92D050"/>
                </a:solidFill>
                <a:latin typeface="Tahoma" pitchFamily="34" charset="0"/>
                <a:cs typeface="Tahoma" pitchFamily="34" charset="0"/>
              </a:rPr>
              <a:t>           1.8 </a:t>
            </a:r>
            <a:r>
              <a:rPr lang="en-US" sz="2400" b="1" dirty="0">
                <a:solidFill>
                  <a:srgbClr val="92D050"/>
                </a:solidFill>
                <a:latin typeface="Tahoma" pitchFamily="34" charset="0"/>
                <a:cs typeface="Tahoma" pitchFamily="34" charset="0"/>
              </a:rPr>
              <a:t>- Ventilation System </a:t>
            </a:r>
          </a:p>
          <a:p>
            <a:pPr algn="ctr"/>
            <a:endParaRPr lang="en-US" sz="1400" dirty="0"/>
          </a:p>
          <a:p>
            <a:r>
              <a:rPr lang="en-US" b="1" dirty="0">
                <a:solidFill>
                  <a:schemeClr val="bg1">
                    <a:lumMod val="85000"/>
                  </a:schemeClr>
                </a:solidFill>
              </a:rPr>
              <a:t>At </a:t>
            </a:r>
            <a:r>
              <a:rPr lang="en-US" b="1" dirty="0" err="1">
                <a:solidFill>
                  <a:schemeClr val="bg1">
                    <a:lumMod val="85000"/>
                  </a:schemeClr>
                </a:solidFill>
              </a:rPr>
              <a:t>Vostermans</a:t>
            </a:r>
            <a:r>
              <a:rPr lang="en-US" b="1" dirty="0">
                <a:solidFill>
                  <a:schemeClr val="bg1">
                    <a:lumMod val="85000"/>
                  </a:schemeClr>
                </a:solidFill>
              </a:rPr>
              <a:t> Ventilation, we manufacture a wide range of </a:t>
            </a:r>
            <a:r>
              <a:rPr lang="en-US" b="1" dirty="0" err="1">
                <a:solidFill>
                  <a:schemeClr val="bg1">
                    <a:lumMod val="85000"/>
                  </a:schemeClr>
                </a:solidFill>
              </a:rPr>
              <a:t>Multifan</a:t>
            </a:r>
            <a:r>
              <a:rPr lang="en-US" b="1" dirty="0">
                <a:solidFill>
                  <a:schemeClr val="bg1">
                    <a:lumMod val="85000"/>
                  </a:schemeClr>
                </a:solidFill>
              </a:rPr>
              <a:t> fans which are specifically designed for agricultural </a:t>
            </a:r>
            <a:r>
              <a:rPr lang="en-US" b="1" dirty="0" smtClean="0">
                <a:solidFill>
                  <a:schemeClr val="bg1">
                    <a:lumMod val="85000"/>
                  </a:schemeClr>
                </a:solidFill>
              </a:rPr>
              <a:t>and</a:t>
            </a:r>
          </a:p>
          <a:p>
            <a:r>
              <a:rPr lang="en-US" b="1" dirty="0" smtClean="0">
                <a:solidFill>
                  <a:schemeClr val="bg1">
                    <a:lumMod val="85000"/>
                  </a:schemeClr>
                </a:solidFill>
              </a:rPr>
              <a:t> </a:t>
            </a:r>
            <a:r>
              <a:rPr lang="en-US" b="1" dirty="0">
                <a:solidFill>
                  <a:schemeClr val="bg1">
                    <a:lumMod val="85000"/>
                  </a:schemeClr>
                </a:solidFill>
              </a:rPr>
              <a:t>industrial applications. Known worldwide as being energy efficient and very reliable, the </a:t>
            </a:r>
            <a:r>
              <a:rPr lang="en-US" b="1" dirty="0" err="1">
                <a:solidFill>
                  <a:schemeClr val="bg1">
                    <a:lumMod val="85000"/>
                  </a:schemeClr>
                </a:solidFill>
              </a:rPr>
              <a:t>Multifan</a:t>
            </a:r>
            <a:r>
              <a:rPr lang="en-US" b="1" dirty="0">
                <a:solidFill>
                  <a:schemeClr val="bg1">
                    <a:lumMod val="85000"/>
                  </a:schemeClr>
                </a:solidFill>
              </a:rPr>
              <a:t> is the right choice if you’re looking for a ventilation solution you can count on</a:t>
            </a:r>
          </a:p>
          <a:p>
            <a:pPr algn="just" fontAlgn="base">
              <a:spcBef>
                <a:spcPct val="0"/>
              </a:spcBef>
              <a:spcAft>
                <a:spcPct val="0"/>
              </a:spcAft>
            </a:pPr>
            <a:r>
              <a:rPr lang="en-US" sz="2400" b="1" dirty="0">
                <a:solidFill>
                  <a:schemeClr val="bg1">
                    <a:lumMod val="85000"/>
                  </a:schemeClr>
                </a:solidFill>
              </a:rPr>
              <a:t>It’s Features:</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2000" b="1" dirty="0" smtClean="0">
                <a:solidFill>
                  <a:schemeClr val="bg1">
                    <a:lumMod val="85000"/>
                  </a:schemeClr>
                </a:solidFill>
              </a:rPr>
              <a:t> </a:t>
            </a:r>
            <a:r>
              <a:rPr lang="en-US" sz="1600" b="1" dirty="0">
                <a:solidFill>
                  <a:schemeClr val="bg1">
                    <a:lumMod val="85000"/>
                  </a:schemeClr>
                </a:solidFill>
              </a:rPr>
              <a:t>Low energy consumption.</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smtClean="0">
                <a:solidFill>
                  <a:schemeClr val="bg1">
                    <a:lumMod val="85000"/>
                  </a:schemeClr>
                </a:solidFill>
              </a:rPr>
              <a:t> All </a:t>
            </a:r>
            <a:r>
              <a:rPr lang="en-US" sz="1600" b="1" dirty="0">
                <a:solidFill>
                  <a:schemeClr val="bg1">
                    <a:lumMod val="85000"/>
                  </a:schemeClr>
                </a:solidFill>
              </a:rPr>
              <a:t>parts can be recycled.</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Low level of maintenance and long-life cycle.</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Different varieties and mounting positions.</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Low noise level.</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Different models and different capacities can be supplied           </a:t>
            </a:r>
          </a:p>
        </p:txBody>
      </p:sp>
      <p:sp>
        <p:nvSpPr>
          <p:cNvPr id="9219" name="Rectangle 3"/>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9220" name="Rectangle 4"/>
          <p:cNvSpPr>
            <a:spLocks noChangeArrowheads="1"/>
          </p:cNvSpPr>
          <p:nvPr/>
        </p:nvSpPr>
        <p:spPr bwMode="auto">
          <a:xfrm>
            <a:off x="1524001" y="36824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pic>
        <p:nvPicPr>
          <p:cNvPr id="1026" name="Picture 2" descr="Multifan Product portfolio 2 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436" y="1112031"/>
            <a:ext cx="5745969" cy="57459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1401483"/>
            <a:ext cx="8303737" cy="5170646"/>
          </a:xfrm>
          <a:prstGeom prst="rect">
            <a:avLst/>
          </a:prstGeom>
          <a:noFill/>
          <a:ln w="9525">
            <a:noFill/>
            <a:miter lim="800000"/>
            <a:headEnd/>
            <a:tailEnd/>
          </a:ln>
          <a:effectLst/>
        </p:spPr>
        <p:txBody>
          <a:bodyPr vert="horz" wrap="square" lIns="401511" tIns="0" rIns="0" bIns="0" numCol="1" anchor="ctr" anchorCtr="0" compatLnSpc="1">
            <a:prstTxWarp prst="textNoShape">
              <a:avLst/>
            </a:prstTxWarp>
            <a:spAutoFit/>
          </a:bodyPr>
          <a:lstStyle/>
          <a:p>
            <a:pPr fontAlgn="base">
              <a:spcBef>
                <a:spcPct val="0"/>
              </a:spcBef>
              <a:spcAft>
                <a:spcPct val="0"/>
              </a:spcAft>
            </a:pPr>
            <a:r>
              <a:rPr lang="en-US" sz="2400" b="1" dirty="0" smtClean="0">
                <a:solidFill>
                  <a:srgbClr val="92D050"/>
                </a:solidFill>
                <a:latin typeface="Tahoma" pitchFamily="34" charset="0"/>
                <a:cs typeface="Tahoma" pitchFamily="34" charset="0"/>
              </a:rPr>
              <a:t>                       1.9-Lighting systems</a:t>
            </a:r>
          </a:p>
          <a:p>
            <a:pPr algn="ctr" fontAlgn="base">
              <a:spcBef>
                <a:spcPct val="0"/>
              </a:spcBef>
              <a:spcAft>
                <a:spcPct val="0"/>
              </a:spcAft>
            </a:pPr>
            <a:r>
              <a:rPr lang="en-US" sz="2400" b="1" dirty="0">
                <a:solidFill>
                  <a:schemeClr val="bg1"/>
                </a:solidFill>
                <a:latin typeface="Tahoma" pitchFamily="34" charset="0"/>
                <a:cs typeface="Tahoma" pitchFamily="34" charset="0"/>
              </a:rPr>
              <a:t>Durable lighting solutions for the agricultural sector</a:t>
            </a:r>
          </a:p>
          <a:p>
            <a:pPr eaLnBrk="0" fontAlgn="base" hangingPunct="0">
              <a:spcBef>
                <a:spcPct val="0"/>
              </a:spcBef>
              <a:spcAft>
                <a:spcPct val="0"/>
              </a:spcAft>
            </a:pPr>
            <a:r>
              <a:rPr lang="en-US" sz="1600" dirty="0">
                <a:solidFill>
                  <a:srgbClr val="636363"/>
                </a:solidFill>
                <a:latin typeface="Tahoma" pitchFamily="34" charset="0"/>
                <a:cs typeface="Tahoma" pitchFamily="34" charset="0"/>
              </a:rPr>
              <a:t> </a:t>
            </a:r>
            <a:endParaRPr lang="en-US" sz="1600" dirty="0">
              <a:latin typeface="Arial" pitchFamily="34" charset="0"/>
              <a:cs typeface="Arial" pitchFamily="34" charset="0"/>
            </a:endParaRPr>
          </a:p>
          <a:p>
            <a:r>
              <a:rPr lang="en-US" b="1" dirty="0">
                <a:solidFill>
                  <a:schemeClr val="bg1">
                    <a:lumMod val="85000"/>
                  </a:schemeClr>
                </a:solidFill>
              </a:rPr>
              <a:t>Our light is  Perfectly designed for BREEDER, BROILER, LAYING HENS Houses , MUSHROOM house, CATT. It has no fluctuation issues and guarantees a perfect LIGHT climate. We took great care in the look and Feel of this light to ensure a maximum animal welfare.</a:t>
            </a:r>
          </a:p>
          <a:p>
            <a:r>
              <a:rPr lang="en-US" b="1" dirty="0">
                <a:solidFill>
                  <a:schemeClr val="bg1">
                    <a:lumMod val="85000"/>
                  </a:schemeClr>
                </a:solidFill>
              </a:rPr>
              <a:t>It’s Features:</a:t>
            </a:r>
          </a:p>
          <a:p>
            <a:endParaRPr lang="en-US" sz="1400" b="1" dirty="0">
              <a:solidFill>
                <a:schemeClr val="bg1">
                  <a:lumMod val="85000"/>
                </a:schemeClr>
              </a:solidFill>
            </a:endParaRP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100% dust and airtight, no influence of ammonia.</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Watertight to 1 meter below water (IP67)</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Dimmer capability of lights from 100% down to 0.0%.</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 LED Lamps Very low energy consumption.</a:t>
            </a:r>
          </a:p>
          <a:p>
            <a:pPr marL="285750" indent="-285750" eaLnBrk="0" fontAlgn="base" hangingPunct="0">
              <a:spcBef>
                <a:spcPct val="0"/>
              </a:spcBef>
              <a:spcAft>
                <a:spcPct val="0"/>
              </a:spcAft>
              <a:buClr>
                <a:srgbClr val="92D050"/>
              </a:buClr>
              <a:buSzPct val="120000"/>
              <a:buFont typeface="Wingdings" panose="05000000000000000000" pitchFamily="2" charset="2"/>
              <a:buChar char="Ø"/>
            </a:pPr>
            <a:r>
              <a:rPr lang="en-US" sz="1600" b="1" dirty="0">
                <a:solidFill>
                  <a:schemeClr val="bg1">
                    <a:lumMod val="85000"/>
                  </a:schemeClr>
                </a:solidFill>
              </a:rPr>
              <a:t>48-96 VDC (safe installation). </a:t>
            </a:r>
          </a:p>
          <a:p>
            <a:pPr marL="285750" indent="-285750" eaLnBrk="0" fontAlgn="base" hangingPunct="0">
              <a:spcBef>
                <a:spcPct val="0"/>
              </a:spcBef>
              <a:spcAft>
                <a:spcPct val="0"/>
              </a:spcAft>
              <a:buClr>
                <a:srgbClr val="92D050"/>
              </a:buClr>
              <a:buSzPct val="120000"/>
              <a:buFont typeface="Wingdings" panose="05000000000000000000" pitchFamily="2" charset="2"/>
              <a:buChar char="Ø"/>
            </a:pPr>
            <a:r>
              <a:rPr lang="en-US" sz="1600" b="1" dirty="0" smtClean="0">
                <a:solidFill>
                  <a:schemeClr val="bg1">
                    <a:lumMod val="85000"/>
                  </a:schemeClr>
                </a:solidFill>
              </a:rPr>
              <a:t>7-15W</a:t>
            </a:r>
            <a:r>
              <a:rPr lang="en-US" sz="1600" b="1" dirty="0">
                <a:solidFill>
                  <a:schemeClr val="bg1">
                    <a:lumMod val="85000"/>
                  </a:schemeClr>
                </a:solidFill>
              </a:rPr>
              <a:t>.</a:t>
            </a:r>
          </a:p>
          <a:p>
            <a:pPr marL="285750" indent="-285750" eaLnBrk="0" fontAlgn="base" hangingPunct="0">
              <a:spcBef>
                <a:spcPct val="0"/>
              </a:spcBef>
              <a:spcAft>
                <a:spcPct val="0"/>
              </a:spcAft>
              <a:buClr>
                <a:srgbClr val="92D050"/>
              </a:buClr>
              <a:buSzPct val="120000"/>
              <a:buFont typeface="Wingdings" panose="05000000000000000000" pitchFamily="2" charset="2"/>
              <a:buChar char="Ø"/>
            </a:pPr>
            <a:r>
              <a:rPr lang="en-US" sz="1600" b="1" dirty="0">
                <a:solidFill>
                  <a:schemeClr val="bg1">
                    <a:lumMod val="85000"/>
                  </a:schemeClr>
                </a:solidFill>
              </a:rPr>
              <a:t>60,000-hour lifetime. </a:t>
            </a:r>
          </a:p>
          <a:p>
            <a:pPr marL="285750" indent="-285750" eaLnBrk="0" fontAlgn="base" hangingPunct="0">
              <a:spcBef>
                <a:spcPct val="0"/>
              </a:spcBef>
              <a:spcAft>
                <a:spcPct val="0"/>
              </a:spcAft>
              <a:buClr>
                <a:srgbClr val="92D050"/>
              </a:buClr>
              <a:buSzPct val="120000"/>
              <a:buFont typeface="Wingdings" panose="05000000000000000000" pitchFamily="2" charset="2"/>
              <a:buChar char="Ø"/>
            </a:pPr>
            <a:r>
              <a:rPr lang="en-US" sz="1600" b="1" dirty="0">
                <a:solidFill>
                  <a:schemeClr val="bg1">
                    <a:lumMod val="85000"/>
                  </a:schemeClr>
                </a:solidFill>
              </a:rPr>
              <a:t>0 – 100% dimmable. </a:t>
            </a:r>
          </a:p>
          <a:p>
            <a:pPr marL="285750" indent="-285750" eaLnBrk="0" fontAlgn="base" hangingPunct="0">
              <a:spcBef>
                <a:spcPct val="0"/>
              </a:spcBef>
              <a:spcAft>
                <a:spcPct val="0"/>
              </a:spcAft>
              <a:buClr>
                <a:srgbClr val="92D050"/>
              </a:buClr>
              <a:buSzPct val="120000"/>
              <a:buFont typeface="Wingdings" panose="05000000000000000000" pitchFamily="2" charset="2"/>
              <a:buChar char="Ø"/>
            </a:pPr>
            <a:r>
              <a:rPr lang="en-US" sz="1600" b="1" dirty="0">
                <a:solidFill>
                  <a:schemeClr val="bg1">
                    <a:lumMod val="85000"/>
                  </a:schemeClr>
                </a:solidFill>
              </a:rPr>
              <a:t>Flicker free, maximum animal welfare.</a:t>
            </a:r>
          </a:p>
        </p:txBody>
      </p:sp>
      <p:pic>
        <p:nvPicPr>
          <p:cNvPr id="6148" name="Picture 4" descr="ÙØªÙØ¬Ø© Ø¨Ø­Ø« Ø§ÙØµÙØ± Ø¹Ù âªHATO LIGHTINGâ¬â"/>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9818" y1="29818" x2="49818" y2="29818"/>
                        <a14:foregroundMark x1="44000" y1="29091" x2="44000" y2="29091"/>
                        <a14:foregroundMark x1="48364" y1="22909" x2="48364" y2="22909"/>
                        <a14:foregroundMark x1="46545" y1="21091" x2="56000" y2="19273"/>
                        <a14:foregroundMark x1="56364" y1="18182" x2="48727" y2="15273"/>
                        <a14:foregroundMark x1="50909" y1="15636" x2="48364" y2="15273"/>
                        <a14:foregroundMark x1="47636" y1="14909" x2="45818" y2="16364"/>
                        <a14:foregroundMark x1="51636" y1="16000" x2="52727" y2="15273"/>
                        <a14:foregroundMark x1="55273" y1="16727" x2="52727" y2="13455"/>
                        <a14:foregroundMark x1="27273" y1="72727" x2="27273" y2="71273"/>
                      </a14:backgroundRemoval>
                    </a14:imgEffect>
                  </a14:imgLayer>
                </a14:imgProps>
              </a:ext>
            </a:extLst>
          </a:blip>
          <a:srcRect/>
          <a:stretch>
            <a:fillRect/>
          </a:stretch>
        </p:blipFill>
        <p:spPr bwMode="auto">
          <a:xfrm>
            <a:off x="9945018" y="1847938"/>
            <a:ext cx="1447799" cy="1447799"/>
          </a:xfrm>
          <a:prstGeom prst="rect">
            <a:avLst/>
          </a:prstGeom>
          <a:noFill/>
          <a:ln>
            <a:noFill/>
          </a:ln>
        </p:spPr>
        <p:style>
          <a:lnRef idx="2">
            <a:schemeClr val="accent3"/>
          </a:lnRef>
          <a:fillRef idx="1">
            <a:schemeClr val="lt1"/>
          </a:fillRef>
          <a:effectRef idx="0">
            <a:schemeClr val="accent3"/>
          </a:effectRef>
          <a:fontRef idx="minor">
            <a:schemeClr val="dk1"/>
          </a:fontRef>
        </p:style>
      </p:pic>
      <p:pic>
        <p:nvPicPr>
          <p:cNvPr id="6150" name="Picture 6" descr="ØµÙØ±Ø© Ø°Ø§Øª ØµÙØ©"/>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49" b="96154" l="3526" r="98718">
                        <a14:foregroundMark x1="52564" y1="10897" x2="52564" y2="10897"/>
                        <a14:foregroundMark x1="42949" y1="9295" x2="42949" y2="9295"/>
                        <a14:foregroundMark x1="37500" y1="8974" x2="37500" y2="8974"/>
                        <a14:foregroundMark x1="35256" y1="7372" x2="35256" y2="7372"/>
                        <a14:foregroundMark x1="84936" y1="10256" x2="84936" y2="10256"/>
                        <a14:foregroundMark x1="94872" y1="9936" x2="94872" y2="9936"/>
                        <a14:foregroundMark x1="92949" y1="8333" x2="92949" y2="8333"/>
                        <a14:foregroundMark x1="98718" y1="9936" x2="98718" y2="9936"/>
                        <a14:foregroundMark x1="3846" y1="11538" x2="3846" y2="11538"/>
                        <a14:foregroundMark x1="49359" y1="6090" x2="49359" y2="6090"/>
                        <a14:foregroundMark x1="65064" y1="12500" x2="65064" y2="12500"/>
                        <a14:foregroundMark x1="37821" y1="6090" x2="37821" y2="6090"/>
                        <a14:foregroundMark x1="49359" y1="33974" x2="49359" y2="33974"/>
                        <a14:foregroundMark x1="51603" y1="91346" x2="51603" y2="91346"/>
                        <a14:foregroundMark x1="49359" y1="96154" x2="49359" y2="96154"/>
                        <a14:foregroundMark x1="64423" y1="5449" x2="64423" y2="5449"/>
                        <a14:foregroundMark x1="22115" y1="8974" x2="22115" y2="8974"/>
                        <a14:foregroundMark x1="20833" y1="8974" x2="20833" y2="8974"/>
                        <a14:foregroundMark x1="92949" y1="8333" x2="92949" y2="8333"/>
                        <a14:foregroundMark x1="92949" y1="8333" x2="92949" y2="8333"/>
                        <a14:foregroundMark x1="92949" y1="8333" x2="92949" y2="8333"/>
                        <a14:foregroundMark x1="92949" y1="8333" x2="92949" y2="8333"/>
                        <a14:foregroundMark x1="93269" y1="8333" x2="93269" y2="8333"/>
                        <a14:foregroundMark x1="92949" y1="8333" x2="92949" y2="8333"/>
                        <a14:backgroundMark x1="93269" y1="7372" x2="93269" y2="7372"/>
                        <a14:backgroundMark x1="92949" y1="8333" x2="92949" y2="8333"/>
                      </a14:backgroundRemoval>
                    </a14:imgEffect>
                  </a14:imgLayer>
                </a14:imgProps>
              </a:ext>
            </a:extLst>
          </a:blip>
          <a:srcRect/>
          <a:stretch>
            <a:fillRect/>
          </a:stretch>
        </p:blipFill>
        <p:spPr bwMode="auto">
          <a:xfrm>
            <a:off x="8552637" y="3357322"/>
            <a:ext cx="1447800" cy="1447800"/>
          </a:xfrm>
          <a:prstGeom prst="rect">
            <a:avLst/>
          </a:prstGeom>
          <a:noFill/>
          <a:ln>
            <a:noFill/>
          </a:ln>
        </p:spPr>
        <p:style>
          <a:lnRef idx="2">
            <a:schemeClr val="accent3"/>
          </a:lnRef>
          <a:fillRef idx="1">
            <a:schemeClr val="lt1"/>
          </a:fillRef>
          <a:effectRef idx="0">
            <a:schemeClr val="accent3"/>
          </a:effectRef>
          <a:fontRef idx="minor">
            <a:schemeClr val="dk1"/>
          </a:fontRef>
        </p:style>
      </p:pic>
      <p:pic>
        <p:nvPicPr>
          <p:cNvPr id="6152" name="Picture 8" descr="ØµÙØ±Ø© Ø°Ø§Øª ØµÙØ©"/>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Lst>
          </a:blip>
          <a:srcRect/>
          <a:stretch>
            <a:fillRect/>
          </a:stretch>
        </p:blipFill>
        <p:spPr bwMode="auto">
          <a:xfrm>
            <a:off x="6870713" y="3195474"/>
            <a:ext cx="1756099" cy="1756099"/>
          </a:xfrm>
          <a:prstGeom prst="rect">
            <a:avLst/>
          </a:prstGeom>
          <a:noFill/>
          <a:ln>
            <a:noFill/>
          </a:ln>
        </p:spPr>
        <p:style>
          <a:lnRef idx="2">
            <a:schemeClr val="accent3"/>
          </a:lnRef>
          <a:fillRef idx="1">
            <a:schemeClr val="lt1"/>
          </a:fillRef>
          <a:effectRef idx="0">
            <a:schemeClr val="accent3"/>
          </a:effectRef>
          <a:fontRef idx="minor">
            <a:schemeClr val="dk1"/>
          </a:fontRef>
        </p:style>
      </p:pic>
      <p:pic>
        <p:nvPicPr>
          <p:cNvPr id="6154" name="Picture 10" descr="ØµÙØ±Ø© Ø°Ø§Øª ØµÙØ©"/>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667" b="90556" l="10000" r="90000">
                        <a14:foregroundMark x1="49444" y1="8889" x2="49444" y2="8889"/>
                        <a14:foregroundMark x1="51111" y1="90556" x2="51111" y2="90556"/>
                        <a14:foregroundMark x1="49970" y1="4018" x2="50000" y2="3333"/>
                        <a14:foregroundMark x1="49782" y1="8333" x2="49929" y2="4954"/>
                        <a14:foregroundMark x1="49734" y1="9444" x2="49782" y2="8333"/>
                        <a14:foregroundMark x1="49710" y1="10000" x2="49734" y2="9444"/>
                        <a14:foregroundMark x1="49662" y1="11111" x2="49710" y2="10000"/>
                        <a14:foregroundMark x1="49565" y1="13333" x2="49662" y2="11111"/>
                        <a14:foregroundMark x1="49492" y1="15000" x2="49565" y2="13333"/>
                        <a14:foregroundMark x1="49444" y1="16111" x2="49492" y2="15000"/>
                        <a14:foregroundMark x1="49444" y1="9444" x2="49444" y2="9444"/>
                        <a14:foregroundMark x1="48889" y1="9444" x2="48889" y2="9444"/>
                        <a14:foregroundMark x1="49444" y1="8333" x2="49444" y2="7778"/>
                        <a14:foregroundMark x1="49444" y1="9444" x2="49444" y2="8333"/>
                        <a14:foregroundMark x1="49444" y1="10000" x2="49444" y2="9444"/>
                        <a14:foregroundMark x1="49444" y1="11111" x2="49444" y2="10000"/>
                        <a14:foregroundMark x1="49444" y1="9444" x2="49444" y2="8889"/>
                        <a14:foregroundMark x1="49444" y1="10000" x2="49444" y2="9444"/>
                        <a14:foregroundMark x1="49444" y1="11111" x2="49444" y2="10000"/>
                        <a14:foregroundMark x1="47720" y1="8424" x2="53333" y2="9444"/>
                        <a14:backgroundMark x1="47222" y1="8333" x2="47222" y2="8333"/>
                        <a14:backgroundMark x1="47222" y1="8333" x2="47778" y2="8333"/>
                        <a14:backgroundMark x1="47778" y1="8333" x2="47778" y2="8333"/>
                        <a14:backgroundMark x1="47778" y1="10000" x2="47778" y2="10000"/>
                        <a14:backgroundMark x1="47222" y1="9444" x2="47222" y2="9444"/>
                        <a14:backgroundMark x1="48333" y1="9444" x2="48333" y2="9444"/>
                        <a14:backgroundMark x1="48333" y1="13333" x2="48333" y2="13333"/>
                        <a14:backgroundMark x1="52778" y1="9444" x2="52778" y2="9444"/>
                        <a14:backgroundMark x1="52222" y1="9444" x2="52222" y2="9444"/>
                        <a14:backgroundMark x1="48333" y1="11111" x2="48333" y2="11111"/>
                        <a14:backgroundMark x1="48333" y1="15000" x2="48333" y2="15000"/>
                      </a14:backgroundRemoval>
                    </a14:imgEffect>
                  </a14:imgLayer>
                </a14:imgProps>
              </a:ext>
            </a:extLst>
          </a:blip>
          <a:srcRect/>
          <a:stretch>
            <a:fillRect/>
          </a:stretch>
        </p:blipFill>
        <p:spPr bwMode="auto">
          <a:xfrm>
            <a:off x="10000437" y="3429161"/>
            <a:ext cx="1447800" cy="1447800"/>
          </a:xfrm>
          <a:prstGeom prst="rect">
            <a:avLst/>
          </a:prstGeom>
          <a:noFill/>
          <a:ln>
            <a:noFill/>
          </a:ln>
        </p:spPr>
        <p:style>
          <a:lnRef idx="2">
            <a:schemeClr val="accent3"/>
          </a:lnRef>
          <a:fillRef idx="1">
            <a:schemeClr val="lt1"/>
          </a:fillRef>
          <a:effectRef idx="0">
            <a:schemeClr val="accent3"/>
          </a:effectRef>
          <a:fontRef idx="minor">
            <a:schemeClr val="dk1"/>
          </a:fontRef>
        </p:style>
      </p:pic>
      <p:pic>
        <p:nvPicPr>
          <p:cNvPr id="14" name="Picture 13" descr="The ARA is here! - HATO Lighti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44709" y="201064"/>
            <a:ext cx="3463636" cy="1793991"/>
          </a:xfrm>
          <a:prstGeom prst="rect">
            <a:avLst/>
          </a:prstGeom>
          <a:noFill/>
          <a:ln>
            <a:noFill/>
          </a:ln>
        </p:spPr>
      </p:pic>
      <p:pic>
        <p:nvPicPr>
          <p:cNvPr id="2052" name="Picture 4" descr="HATO Agricultural Lighting ICON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6240" y="4986288"/>
            <a:ext cx="5591175" cy="11811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750x500 portfolio CORAX v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39629" y="1995055"/>
            <a:ext cx="1805389" cy="12035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4" name="Rectangle 3"/>
          <p:cNvSpPr/>
          <p:nvPr/>
        </p:nvSpPr>
        <p:spPr>
          <a:xfrm>
            <a:off x="773176" y="888946"/>
            <a:ext cx="8102969" cy="6001643"/>
          </a:xfrm>
          <a:prstGeom prst="rect">
            <a:avLst/>
          </a:prstGeom>
        </p:spPr>
        <p:txBody>
          <a:bodyPr wrap="square">
            <a:spAutoFit/>
          </a:bodyPr>
          <a:lstStyle/>
          <a:p>
            <a:pPr algn="ctr"/>
            <a:r>
              <a:rPr lang="en-US" sz="2400" b="1" dirty="0">
                <a:solidFill>
                  <a:srgbClr val="92D050"/>
                </a:solidFill>
                <a:latin typeface="Tahoma" pitchFamily="34" charset="0"/>
                <a:cs typeface="Tahoma" pitchFamily="34" charset="0"/>
              </a:rPr>
              <a:t>1.10-Air Inlets &amp; Light Traps</a:t>
            </a:r>
          </a:p>
          <a:p>
            <a:pPr algn="just"/>
            <a:r>
              <a:rPr lang="en-US" sz="1600" b="1" dirty="0">
                <a:solidFill>
                  <a:schemeClr val="bg1">
                    <a:lumMod val="85000"/>
                  </a:schemeClr>
                </a:solidFill>
              </a:rPr>
              <a:t>The importance of air inlets is often underestimated. The air inlet is the most important part of every ventilation system. Without proper air inlets, no ventilation system can function satisfactorily. Air inlets are responsible for providing fresh air throughout poultry house and for maintaining a fast inlet air velocity so that good air mixing occurs, providing adequate air circulation. Double L inlets are structured to take warm air from the attic to heat the living area of the poultry house. The poultry inlets help to keep your air clean, lower your heating costs, and improve litter quality</a:t>
            </a:r>
            <a:r>
              <a:rPr lang="en-US" sz="1400" b="1" dirty="0">
                <a:solidFill>
                  <a:schemeClr val="bg1">
                    <a:lumMod val="85000"/>
                  </a:schemeClr>
                </a:solidFill>
              </a:rPr>
              <a:t>.</a:t>
            </a:r>
          </a:p>
          <a:p>
            <a:r>
              <a:rPr lang="en-US" sz="1600" b="1" dirty="0">
                <a:solidFill>
                  <a:srgbClr val="92D050"/>
                </a:solidFill>
              </a:rPr>
              <a:t>1.Static Pressure Air Inlet</a:t>
            </a:r>
            <a:r>
              <a:rPr lang="en-US" sz="1400" b="1" dirty="0"/>
              <a:t/>
            </a:r>
            <a:br>
              <a:rPr lang="en-US" sz="1400" b="1" dirty="0"/>
            </a:br>
            <a:r>
              <a:rPr lang="en-US" sz="1400" b="1" dirty="0">
                <a:solidFill>
                  <a:schemeClr val="bg1">
                    <a:lumMod val="85000"/>
                  </a:schemeClr>
                </a:solidFill>
              </a:rPr>
              <a:t>Our Air Inlets feature patented counterbalanced louvers that open from the TOP instead of the bottom. Air is directed towards the peak of the house, utilizing the heat collected at the peak. Eliminates curtain and baffle pulley and cable management NOT required with Static Pressure Air Inlet.</a:t>
            </a:r>
          </a:p>
          <a:p>
            <a:r>
              <a:rPr lang="en-US" sz="1600" b="1" dirty="0">
                <a:solidFill>
                  <a:srgbClr val="92D050"/>
                </a:solidFill>
              </a:rPr>
              <a:t>2.Motorized Poultry Air Inlets</a:t>
            </a:r>
            <a:r>
              <a:rPr lang="en-US" sz="1400" b="1" dirty="0"/>
              <a:t/>
            </a:r>
            <a:br>
              <a:rPr lang="en-US" sz="1400" b="1" dirty="0"/>
            </a:br>
            <a:r>
              <a:rPr lang="en-US" sz="1400" b="1" dirty="0" smtClean="0">
                <a:solidFill>
                  <a:schemeClr val="bg1">
                    <a:lumMod val="85000"/>
                  </a:schemeClr>
                </a:solidFill>
              </a:rPr>
              <a:t>The </a:t>
            </a:r>
            <a:r>
              <a:rPr lang="en-US" sz="1400" b="1" dirty="0">
                <a:solidFill>
                  <a:schemeClr val="bg1">
                    <a:lumMod val="85000"/>
                  </a:schemeClr>
                </a:solidFill>
              </a:rPr>
              <a:t>inlet casing is made from </a:t>
            </a:r>
            <a:r>
              <a:rPr lang="en-US" sz="1400" b="1" dirty="0" smtClean="0">
                <a:solidFill>
                  <a:schemeClr val="bg1">
                    <a:lumMod val="85000"/>
                  </a:schemeClr>
                </a:solidFill>
              </a:rPr>
              <a:t>high-quality </a:t>
            </a:r>
            <a:r>
              <a:rPr lang="en-US" sz="1400" b="1" dirty="0">
                <a:solidFill>
                  <a:schemeClr val="bg1">
                    <a:lumMod val="85000"/>
                  </a:schemeClr>
                </a:solidFill>
              </a:rPr>
              <a:t>plastic and is therefore resistant to minor displacements of the brickwork. SKOV wall inlets open via pull rod and are held closed by powerful springs ensuring precise closing functionality in all </a:t>
            </a:r>
            <a:r>
              <a:rPr lang="en-US" sz="1400" b="1" dirty="0" smtClean="0">
                <a:solidFill>
                  <a:schemeClr val="bg1">
                    <a:lumMod val="85000"/>
                  </a:schemeClr>
                </a:solidFill>
              </a:rPr>
              <a:t>types </a:t>
            </a:r>
            <a:r>
              <a:rPr lang="en-US" sz="1400" b="1" dirty="0">
                <a:solidFill>
                  <a:schemeClr val="bg1">
                    <a:lumMod val="85000"/>
                  </a:schemeClr>
                </a:solidFill>
              </a:rPr>
              <a:t>of weather, including very cold periods.</a:t>
            </a:r>
          </a:p>
          <a:p>
            <a:r>
              <a:rPr lang="en-US" sz="1600" b="1" dirty="0">
                <a:solidFill>
                  <a:srgbClr val="92D050"/>
                </a:solidFill>
              </a:rPr>
              <a:t>3.Light Traps</a:t>
            </a:r>
            <a:r>
              <a:rPr lang="en-US" sz="1400" b="1" dirty="0"/>
              <a:t/>
            </a:r>
            <a:br>
              <a:rPr lang="en-US" sz="1400" b="1" dirty="0"/>
            </a:br>
            <a:r>
              <a:rPr lang="en-US" sz="1400" b="1" dirty="0">
                <a:solidFill>
                  <a:schemeClr val="bg1">
                    <a:lumMod val="85000"/>
                  </a:schemeClr>
                </a:solidFill>
              </a:rPr>
              <a:t>M</a:t>
            </a:r>
            <a:r>
              <a:rPr lang="en-US" sz="1400" b="1" dirty="0" smtClean="0">
                <a:solidFill>
                  <a:schemeClr val="bg1">
                    <a:lumMod val="85000"/>
                  </a:schemeClr>
                </a:solidFill>
              </a:rPr>
              <a:t>ade </a:t>
            </a:r>
            <a:r>
              <a:rPr lang="en-US" sz="1400" b="1" dirty="0">
                <a:solidFill>
                  <a:schemeClr val="bg1">
                    <a:lumMod val="85000"/>
                  </a:schemeClr>
                </a:solidFill>
              </a:rPr>
              <a:t>of high quality and resistance material which assure the right reduction performance of light.</a:t>
            </a:r>
          </a:p>
          <a:p>
            <a:r>
              <a:rPr lang="en-US" sz="1600" b="1" dirty="0">
                <a:solidFill>
                  <a:srgbClr val="92D050"/>
                </a:solidFill>
              </a:rPr>
              <a:t>4.Rack &amp; Pinion</a:t>
            </a:r>
          </a:p>
          <a:p>
            <a:r>
              <a:rPr lang="en-US" sz="1400" dirty="0"/>
              <a:t>​</a:t>
            </a:r>
            <a:r>
              <a:rPr lang="en-US" sz="1400" b="1" dirty="0">
                <a:solidFill>
                  <a:schemeClr val="bg1">
                    <a:lumMod val="85000"/>
                  </a:schemeClr>
                </a:solidFill>
              </a:rPr>
              <a:t>Rack &amp; Pinion is a strong and stable system with a good, solid closing mechanism making for a tight door. Rack &amp; Pinion tunnel opening is installed directly in the house wall with cooling pads.</a:t>
            </a:r>
            <a:endParaRPr lang="en-US" sz="1400" dirty="0">
              <a:solidFill>
                <a:schemeClr val="bg1">
                  <a:lumMod val="85000"/>
                </a:schemeClr>
              </a:solidFill>
            </a:endParaRPr>
          </a:p>
          <a:p>
            <a:r>
              <a:rPr lang="en-US" sz="1600" b="1" dirty="0">
                <a:solidFill>
                  <a:srgbClr val="92D050"/>
                </a:solidFill>
              </a:rPr>
              <a:t>5.Tunnel Door Light</a:t>
            </a:r>
          </a:p>
          <a:p>
            <a:r>
              <a:rPr lang="en-US" sz="1400" b="1" dirty="0">
                <a:solidFill>
                  <a:schemeClr val="bg1">
                    <a:lumMod val="85000"/>
                  </a:schemeClr>
                </a:solidFill>
              </a:rPr>
              <a:t>Tunnel Door Light is ​a flexible, lightweight system adaptable to most wall thicknesses and door materials. SKOV supply mounting sets to ensure that the air inlet works perfectly.</a:t>
            </a:r>
          </a:p>
        </p:txBody>
      </p:sp>
      <p:pic>
        <p:nvPicPr>
          <p:cNvPr id="22531" name="Picture 3"/>
          <p:cNvPicPr>
            <a:picLocks noChangeAspect="1" noChangeArrowheads="1"/>
          </p:cNvPicPr>
          <p:nvPr/>
        </p:nvPicPr>
        <p:blipFill>
          <a:blip r:embed="rId3"/>
          <a:srcRect/>
          <a:stretch>
            <a:fillRect/>
          </a:stretch>
        </p:blipFill>
        <p:spPr bwMode="auto">
          <a:xfrm>
            <a:off x="9181756" y="196265"/>
            <a:ext cx="2231544" cy="1164285"/>
          </a:xfrm>
          <a:prstGeom prst="rect">
            <a:avLst/>
          </a:prstGeom>
          <a:noFill/>
          <a:ln w="9525">
            <a:noFill/>
            <a:miter lim="800000"/>
            <a:headEnd/>
            <a:tailEnd/>
          </a:ln>
          <a:effectLst>
            <a:softEdge rad="127000"/>
          </a:effectLst>
        </p:spPr>
      </p:pic>
      <p:pic>
        <p:nvPicPr>
          <p:cNvPr id="22532" name="Picture 4"/>
          <p:cNvPicPr>
            <a:picLocks noChangeAspect="1" noChangeArrowheads="1"/>
          </p:cNvPicPr>
          <p:nvPr/>
        </p:nvPicPr>
        <p:blipFill>
          <a:blip r:embed="rId4"/>
          <a:srcRect/>
          <a:stretch>
            <a:fillRect/>
          </a:stretch>
        </p:blipFill>
        <p:spPr bwMode="auto">
          <a:xfrm>
            <a:off x="9168309" y="2704143"/>
            <a:ext cx="2231544" cy="1029944"/>
          </a:xfrm>
          <a:prstGeom prst="rect">
            <a:avLst/>
          </a:prstGeom>
          <a:noFill/>
          <a:ln w="9525">
            <a:noFill/>
            <a:miter lim="800000"/>
            <a:headEnd/>
            <a:tailEnd/>
          </a:ln>
          <a:effectLst>
            <a:softEdge rad="317500"/>
          </a:effectLst>
        </p:spPr>
      </p:pic>
      <p:pic>
        <p:nvPicPr>
          <p:cNvPr id="6" name="Picture 5" descr="Air-intake_poultry"/>
          <p:cNvPicPr/>
          <p:nvPr/>
        </p:nvPicPr>
        <p:blipFill>
          <a:blip r:embed="rId5" cstate="print"/>
          <a:srcRect/>
          <a:stretch>
            <a:fillRect/>
          </a:stretch>
        </p:blipFill>
        <p:spPr>
          <a:xfrm>
            <a:off x="9168309" y="1518518"/>
            <a:ext cx="2231544" cy="1029944"/>
          </a:xfrm>
          <a:prstGeom prst="rect">
            <a:avLst/>
          </a:prstGeom>
          <a:noFill/>
          <a:ln w="9525">
            <a:noFill/>
            <a:miter lim="800000"/>
            <a:headEnd/>
            <a:tailEnd/>
          </a:ln>
          <a:effectLst>
            <a:softEdge rad="317500"/>
          </a:effectLst>
        </p:spPr>
      </p:pic>
      <p:pic>
        <p:nvPicPr>
          <p:cNvPr id="2" name="Picture 2" descr="ØµÙØ±Ø© Ø°Ø§Øª ØµÙØ©">
            <a:extLst>
              <a:ext uri="{FF2B5EF4-FFF2-40B4-BE49-F238E27FC236}">
                <a16:creationId xmlns:a16="http://schemas.microsoft.com/office/drawing/2014/main" xmlns="" id="{D9EA1B97-DDC3-434F-84DA-5E42EC08C50F}"/>
              </a:ext>
            </a:extLst>
          </p:cNvPr>
          <p:cNvPicPr>
            <a:picLocks noChangeAspect="1" noChangeArrowheads="1"/>
          </p:cNvPicPr>
          <p:nvPr/>
        </p:nvPicPr>
        <p:blipFill>
          <a:blip r:embed="rId6"/>
          <a:srcRect/>
          <a:stretch>
            <a:fillRect/>
          </a:stretch>
        </p:blipFill>
        <p:spPr bwMode="auto">
          <a:xfrm>
            <a:off x="9181756" y="5229289"/>
            <a:ext cx="2231544" cy="1320953"/>
          </a:xfrm>
          <a:prstGeom prst="rect">
            <a:avLst/>
          </a:prstGeom>
          <a:noFill/>
          <a:effectLst>
            <a:softEdge rad="317500"/>
          </a:effectLst>
        </p:spPr>
      </p:pic>
      <p:pic>
        <p:nvPicPr>
          <p:cNvPr id="3" name="Picture 2" descr="ÙØªÙØ¬Ø© Ø¨Ø­Ø« Ø§ÙØµÙØ± Ø¹Ù âªTUNNEL DOOR skovâ¬â">
            <a:extLst>
              <a:ext uri="{FF2B5EF4-FFF2-40B4-BE49-F238E27FC236}">
                <a16:creationId xmlns:a16="http://schemas.microsoft.com/office/drawing/2014/main" xmlns="" id="{67144DEE-2806-4638-A436-C2BB0CFB74AB}"/>
              </a:ext>
            </a:extLst>
          </p:cNvPr>
          <p:cNvPicPr/>
          <p:nvPr/>
        </p:nvPicPr>
        <p:blipFill>
          <a:blip r:embed="rId7" cstate="print"/>
          <a:srcRect/>
          <a:stretch>
            <a:fillRect/>
          </a:stretch>
        </p:blipFill>
        <p:spPr>
          <a:xfrm>
            <a:off x="9181756" y="3889768"/>
            <a:ext cx="2204650" cy="1183840"/>
          </a:xfrm>
          <a:prstGeom prst="rect">
            <a:avLst/>
          </a:prstGeom>
          <a:noFill/>
          <a:ln w="9525">
            <a:noFill/>
            <a:miter lim="800000"/>
            <a:headEnd/>
            <a:tailEnd/>
          </a:ln>
          <a:effectLst>
            <a:softEdge rad="1270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4" name="Rectangle 3"/>
          <p:cNvSpPr/>
          <p:nvPr/>
        </p:nvSpPr>
        <p:spPr>
          <a:xfrm>
            <a:off x="178130" y="1356966"/>
            <a:ext cx="7728195" cy="5078313"/>
          </a:xfrm>
          <a:prstGeom prst="rect">
            <a:avLst/>
          </a:prstGeom>
        </p:spPr>
        <p:txBody>
          <a:bodyPr wrap="square">
            <a:spAutoFit/>
          </a:bodyPr>
          <a:lstStyle/>
          <a:p>
            <a:r>
              <a:rPr lang="en-US" sz="2400" b="1" dirty="0" smtClean="0">
                <a:solidFill>
                  <a:srgbClr val="92D050"/>
                </a:solidFill>
                <a:latin typeface="Tahoma" pitchFamily="34" charset="0"/>
                <a:cs typeface="Tahoma" pitchFamily="34" charset="0"/>
              </a:rPr>
              <a:t>                          1.11-Control </a:t>
            </a:r>
            <a:r>
              <a:rPr lang="en-US" sz="2400" b="1" dirty="0">
                <a:solidFill>
                  <a:srgbClr val="92D050"/>
                </a:solidFill>
                <a:latin typeface="Tahoma" pitchFamily="34" charset="0"/>
                <a:cs typeface="Tahoma" pitchFamily="34" charset="0"/>
              </a:rPr>
              <a:t>System</a:t>
            </a:r>
          </a:p>
          <a:p>
            <a:r>
              <a:rPr lang="en-US" sz="1600" dirty="0"/>
              <a:t> </a:t>
            </a:r>
            <a:r>
              <a:rPr lang="en-US" sz="2000" b="1" dirty="0" smtClean="0">
                <a:solidFill>
                  <a:schemeClr val="bg1">
                    <a:lumMod val="85000"/>
                  </a:schemeClr>
                </a:solidFill>
              </a:rPr>
              <a:t>Improving </a:t>
            </a:r>
            <a:r>
              <a:rPr lang="en-US" sz="2000" b="1" dirty="0">
                <a:solidFill>
                  <a:schemeClr val="bg1">
                    <a:lumMod val="85000"/>
                  </a:schemeClr>
                </a:solidFill>
              </a:rPr>
              <a:t>animal performance and </a:t>
            </a:r>
            <a:r>
              <a:rPr lang="en-US" sz="2000" b="1" dirty="0" smtClean="0">
                <a:solidFill>
                  <a:schemeClr val="bg1">
                    <a:lumMod val="85000"/>
                  </a:schemeClr>
                </a:solidFill>
              </a:rPr>
              <a:t>optimizing </a:t>
            </a:r>
            <a:r>
              <a:rPr lang="en-US" sz="2000" b="1" dirty="0">
                <a:solidFill>
                  <a:schemeClr val="bg1">
                    <a:lumMod val="85000"/>
                  </a:schemeClr>
                </a:solidFill>
              </a:rPr>
              <a:t>your business operations is much easier with the complete automation </a:t>
            </a:r>
            <a:r>
              <a:rPr lang="en-US" sz="2000" b="1" dirty="0" smtClean="0">
                <a:solidFill>
                  <a:schemeClr val="bg1">
                    <a:lumMod val="85000"/>
                  </a:schemeClr>
                </a:solidFill>
              </a:rPr>
              <a:t>solutions. With our controller you are able to control and monitoring of animal housing processes. </a:t>
            </a:r>
            <a:endParaRPr lang="en-US" sz="2000" dirty="0">
              <a:solidFill>
                <a:schemeClr val="bg1">
                  <a:lumMod val="85000"/>
                </a:schemeClr>
              </a:solidFill>
            </a:endParaRPr>
          </a:p>
          <a:p>
            <a:pPr marL="342900" indent="-342900">
              <a:buClr>
                <a:srgbClr val="92D050"/>
              </a:buClr>
              <a:buFont typeface="Wingdings" pitchFamily="2" charset="2"/>
              <a:buChar char="Ø"/>
            </a:pPr>
            <a:r>
              <a:rPr lang="en-US" sz="2000" dirty="0" smtClean="0">
                <a:solidFill>
                  <a:schemeClr val="bg1">
                    <a:lumMod val="85000"/>
                  </a:schemeClr>
                </a:solidFill>
              </a:rPr>
              <a:t>Ventilation</a:t>
            </a:r>
            <a:r>
              <a:rPr lang="en-US" sz="2000" dirty="0">
                <a:solidFill>
                  <a:schemeClr val="bg1">
                    <a:lumMod val="85000"/>
                  </a:schemeClr>
                </a:solidFill>
              </a:rPr>
              <a:t>.</a:t>
            </a:r>
          </a:p>
          <a:p>
            <a:pPr marL="342900" indent="-342900">
              <a:buClr>
                <a:srgbClr val="92D050"/>
              </a:buClr>
              <a:buFont typeface="Wingdings" pitchFamily="2" charset="2"/>
              <a:buChar char="Ø"/>
            </a:pPr>
            <a:r>
              <a:rPr lang="en-US" sz="2000" dirty="0" smtClean="0">
                <a:solidFill>
                  <a:schemeClr val="bg1">
                    <a:lumMod val="85000"/>
                  </a:schemeClr>
                </a:solidFill>
              </a:rPr>
              <a:t>Humidity</a:t>
            </a:r>
            <a:r>
              <a:rPr lang="en-US" sz="2000" dirty="0">
                <a:solidFill>
                  <a:schemeClr val="bg1">
                    <a:lumMod val="85000"/>
                  </a:schemeClr>
                </a:solidFill>
              </a:rPr>
              <a:t>.</a:t>
            </a:r>
          </a:p>
          <a:p>
            <a:pPr marL="342900" indent="-342900">
              <a:buClr>
                <a:srgbClr val="92D050"/>
              </a:buClr>
              <a:buFont typeface="Wingdings" pitchFamily="2" charset="2"/>
              <a:buChar char="Ø"/>
            </a:pPr>
            <a:r>
              <a:rPr lang="en-US" sz="2000" dirty="0">
                <a:solidFill>
                  <a:schemeClr val="bg1">
                    <a:lumMod val="85000"/>
                  </a:schemeClr>
                </a:solidFill>
              </a:rPr>
              <a:t>Heating.       </a:t>
            </a:r>
          </a:p>
          <a:p>
            <a:pPr marL="342900" indent="-342900">
              <a:buClr>
                <a:srgbClr val="92D050"/>
              </a:buClr>
              <a:buFont typeface="Wingdings" pitchFamily="2" charset="2"/>
              <a:buChar char="Ø"/>
            </a:pPr>
            <a:r>
              <a:rPr lang="en-US" sz="2000" dirty="0">
                <a:solidFill>
                  <a:schemeClr val="bg1">
                    <a:lumMod val="85000"/>
                  </a:schemeClr>
                </a:solidFill>
              </a:rPr>
              <a:t>Cooling.</a:t>
            </a:r>
          </a:p>
          <a:p>
            <a:pPr marL="342900" indent="-342900">
              <a:buClr>
                <a:srgbClr val="92D050"/>
              </a:buClr>
              <a:buFont typeface="Wingdings" pitchFamily="2" charset="2"/>
              <a:buChar char="Ø"/>
            </a:pPr>
            <a:r>
              <a:rPr lang="en-US" sz="2000" dirty="0" smtClean="0">
                <a:solidFill>
                  <a:schemeClr val="bg1">
                    <a:lumMod val="85000"/>
                  </a:schemeClr>
                </a:solidFill>
              </a:rPr>
              <a:t>Bird </a:t>
            </a:r>
            <a:r>
              <a:rPr lang="en-US" sz="2000" dirty="0">
                <a:solidFill>
                  <a:schemeClr val="bg1">
                    <a:lumMod val="85000"/>
                  </a:schemeClr>
                </a:solidFill>
              </a:rPr>
              <a:t>weighing.</a:t>
            </a:r>
          </a:p>
          <a:p>
            <a:pPr marL="342900" indent="-342900">
              <a:buClr>
                <a:srgbClr val="92D050"/>
              </a:buClr>
              <a:buFont typeface="Wingdings" pitchFamily="2" charset="2"/>
              <a:buChar char="Ø"/>
            </a:pPr>
            <a:r>
              <a:rPr lang="en-US" sz="2000" dirty="0">
                <a:solidFill>
                  <a:schemeClr val="bg1">
                    <a:lumMod val="85000"/>
                  </a:schemeClr>
                </a:solidFill>
              </a:rPr>
              <a:t>Feed and water consumption.</a:t>
            </a:r>
          </a:p>
          <a:p>
            <a:pPr marL="342900" indent="-342900">
              <a:buClr>
                <a:srgbClr val="92D050"/>
              </a:buClr>
              <a:buFont typeface="Wingdings" pitchFamily="2" charset="2"/>
              <a:buChar char="Ø"/>
            </a:pPr>
            <a:r>
              <a:rPr lang="en-US" sz="2000" dirty="0">
                <a:solidFill>
                  <a:schemeClr val="bg1">
                    <a:lumMod val="85000"/>
                  </a:schemeClr>
                </a:solidFill>
              </a:rPr>
              <a:t>Lighting.</a:t>
            </a:r>
          </a:p>
          <a:p>
            <a:pPr marL="342900" indent="-342900">
              <a:buClr>
                <a:srgbClr val="92D050"/>
              </a:buClr>
              <a:buFont typeface="Wingdings" pitchFamily="2" charset="2"/>
              <a:buChar char="Ø"/>
            </a:pPr>
            <a:r>
              <a:rPr lang="en-US" sz="2000" dirty="0" smtClean="0">
                <a:solidFill>
                  <a:schemeClr val="bg1">
                    <a:lumMod val="85000"/>
                  </a:schemeClr>
                </a:solidFill>
              </a:rPr>
              <a:t>Alarm </a:t>
            </a:r>
            <a:r>
              <a:rPr lang="en-US" sz="2000" dirty="0">
                <a:solidFill>
                  <a:schemeClr val="bg1">
                    <a:lumMod val="85000"/>
                  </a:schemeClr>
                </a:solidFill>
              </a:rPr>
              <a:t>system</a:t>
            </a:r>
            <a:r>
              <a:rPr lang="en-US" sz="2000" dirty="0" smtClean="0">
                <a:solidFill>
                  <a:schemeClr val="bg1">
                    <a:lumMod val="85000"/>
                  </a:schemeClr>
                </a:solidFill>
              </a:rPr>
              <a:t>.</a:t>
            </a:r>
          </a:p>
          <a:p>
            <a:pPr marL="342900" indent="-342900">
              <a:buClr>
                <a:srgbClr val="92D050"/>
              </a:buClr>
              <a:buFont typeface="Wingdings" pitchFamily="2" charset="2"/>
              <a:buChar char="Ø"/>
            </a:pPr>
            <a:r>
              <a:rPr lang="en-US" sz="2000" dirty="0">
                <a:solidFill>
                  <a:schemeClr val="bg1">
                    <a:lumMod val="85000"/>
                  </a:schemeClr>
                </a:solidFill>
              </a:rPr>
              <a:t>E</a:t>
            </a:r>
            <a:r>
              <a:rPr lang="en-US" sz="2000" dirty="0" smtClean="0">
                <a:solidFill>
                  <a:schemeClr val="bg1">
                    <a:lumMod val="85000"/>
                  </a:schemeClr>
                </a:solidFill>
              </a:rPr>
              <a:t>gg </a:t>
            </a:r>
            <a:r>
              <a:rPr lang="en-US" sz="2000" dirty="0">
                <a:solidFill>
                  <a:schemeClr val="bg1">
                    <a:lumMod val="85000"/>
                  </a:schemeClr>
                </a:solidFill>
              </a:rPr>
              <a:t>counting </a:t>
            </a:r>
          </a:p>
          <a:p>
            <a:pPr algn="ctr"/>
            <a:r>
              <a:rPr lang="en-US" sz="2000" b="1" dirty="0">
                <a:solidFill>
                  <a:schemeClr val="bg1">
                    <a:lumMod val="85000"/>
                  </a:schemeClr>
                </a:solidFill>
              </a:rPr>
              <a:t>We translate this knowledge into solutions that will increase your livestock production and profit.</a:t>
            </a:r>
            <a:r>
              <a:rPr lang="en-US" dirty="0"/>
              <a:t> </a:t>
            </a:r>
            <a:endParaRPr lang="en-US" sz="2000" b="1" dirty="0">
              <a:solidFill>
                <a:srgbClr val="92D050"/>
              </a:solidFill>
            </a:endParaRPr>
          </a:p>
        </p:txBody>
      </p:sp>
      <p:pic>
        <p:nvPicPr>
          <p:cNvPr id="7" name="Picture 6" descr="ÙØªÙØ¬Ø© Ø¨Ø­Ø« Ø§ÙØµÙØ± Ø¹Ù âªskov ventilationâ¬â"/>
          <p:cNvPicPr/>
          <p:nvPr/>
        </p:nvPicPr>
        <p:blipFill>
          <a:blip r:embed="rId2">
            <a:extLst>
              <a:ext uri="{BEBA8EAE-BF5A-486C-A8C5-ECC9F3942E4B}">
                <a14:imgProps xmlns:a14="http://schemas.microsoft.com/office/drawing/2010/main">
                  <a14:imgLayer r:embed="rId3">
                    <a14:imgEffect>
                      <a14:backgroundRemoval t="6132" b="95991" l="10000" r="95195">
                        <a14:foregroundMark x1="61688" y1="26179" x2="84675" y2="31132"/>
                        <a14:foregroundMark x1="85844" y1="21462" x2="75195" y2="15566"/>
                        <a14:foregroundMark x1="75195" y1="15566" x2="67403" y2="20519"/>
                        <a14:foregroundMark x1="85195" y1="25236" x2="89740" y2="58019"/>
                        <a14:foregroundMark x1="89740" y1="58019" x2="85844" y2="75000"/>
                        <a14:foregroundMark x1="85844" y1="75000" x2="73766" y2="75943"/>
                        <a14:foregroundMark x1="73766" y1="75943" x2="58701" y2="62500"/>
                        <a14:foregroundMark x1="58701" y1="62500" x2="59221" y2="42689"/>
                        <a14:foregroundMark x1="59221" y1="42689" x2="70779" y2="47406"/>
                        <a14:foregroundMark x1="70779" y1="47406" x2="78961" y2="63679"/>
                        <a14:foregroundMark x1="78961" y1="63679" x2="68701" y2="64858"/>
                        <a14:foregroundMark x1="68701" y1="64858" x2="66883" y2="47642"/>
                        <a14:foregroundMark x1="66883" y1="47642" x2="80000" y2="70047"/>
                        <a14:foregroundMark x1="80000" y1="70047" x2="71688" y2="80189"/>
                        <a14:foregroundMark x1="71688" y1="80189" x2="64545" y2="65094"/>
                        <a14:foregroundMark x1="64545" y1="65094" x2="70260" y2="50943"/>
                        <a14:foregroundMark x1="70260" y1="50943" x2="72597" y2="54717"/>
                        <a14:foregroundMark x1="82078" y1="70047" x2="77143" y2="32547"/>
                        <a14:foregroundMark x1="82338" y1="45047" x2="71039" y2="48113"/>
                        <a14:foregroundMark x1="71039" y1="48113" x2="71169" y2="47406"/>
                        <a14:foregroundMark x1="76883" y1="55660" x2="70909" y2="47877"/>
                        <a14:foregroundMark x1="75455" y1="57075" x2="67143" y2="54009"/>
                        <a14:foregroundMark x1="75714" y1="54717" x2="67403" y2="51179"/>
                        <a14:foregroundMark x1="76883" y1="55189" x2="68052" y2="50708"/>
                        <a14:foregroundMark x1="79740" y1="58019" x2="64545" y2="53538"/>
                        <a14:foregroundMark x1="76104" y1="56604" x2="73506" y2="35849"/>
                        <a14:foregroundMark x1="87273" y1="74292" x2="90260" y2="18160"/>
                        <a14:foregroundMark x1="90260" y1="18160" x2="89740" y2="12264"/>
                        <a14:foregroundMark x1="93506" y1="42217" x2="93506" y2="20047"/>
                        <a14:foregroundMark x1="93766" y1="21462" x2="92078" y2="9434"/>
                        <a14:foregroundMark x1="92338" y1="11792" x2="92338" y2="11792"/>
                        <a14:foregroundMark x1="94675" y1="11321" x2="92597" y2="46462"/>
                        <a14:foregroundMark x1="94675" y1="67689" x2="95195" y2="87736"/>
                        <a14:foregroundMark x1="92987" y1="95991" x2="71558" y2="83255"/>
                        <a14:foregroundMark x1="71558" y1="83255" x2="71429" y2="83019"/>
                        <a14:foregroundMark x1="57792" y1="19104" x2="65173" y2="15922"/>
                        <a14:foregroundMark x1="74044" y1="13127" x2="73843" y2="13155"/>
                        <a14:foregroundMark x1="75809" y1="12884" x2="75464" y2="12932"/>
                        <a14:foregroundMark x1="73706" y1="12784" x2="74026" y2="12736"/>
                        <a14:foregroundMark x1="90649" y1="6132" x2="82857" y2="11321"/>
                        <a14:backgroundMark x1="74935" y1="9670" x2="74935" y2="9670"/>
                        <a14:backgroundMark x1="72727" y1="9906" x2="72727" y2="9906"/>
                        <a14:backgroundMark x1="72727" y1="10142" x2="69610" y2="10613"/>
                        <a14:backgroundMark x1="76753" y1="8019" x2="74026" y2="9670"/>
                        <a14:backgroundMark x1="74675" y1="8962" x2="72727" y2="10142"/>
                        <a14:backgroundMark x1="69870" y1="11321" x2="64026" y2="12972"/>
                        <a14:backgroundMark x1="75455" y1="8019" x2="85325" y2="5660"/>
                        <a14:backgroundMark x1="80779" y1="7783" x2="79610" y2="8491"/>
                        <a14:backgroundMark x1="78831" y1="8962" x2="74675" y2="9906"/>
                        <a14:backgroundMark x1="77013" y1="9434" x2="74935" y2="10613"/>
                      </a14:backgroundRemoval>
                    </a14:imgEffect>
                  </a14:imgLayer>
                </a14:imgProps>
              </a:ext>
            </a:extLst>
          </a:blip>
          <a:srcRect/>
          <a:stretch>
            <a:fillRect/>
          </a:stretch>
        </p:blipFill>
        <p:spPr bwMode="auto">
          <a:xfrm>
            <a:off x="9334905" y="3017323"/>
            <a:ext cx="2074046" cy="1768529"/>
          </a:xfrm>
          <a:prstGeom prst="rect">
            <a:avLst/>
          </a:prstGeom>
          <a:noFill/>
          <a:ln w="9525">
            <a:noFill/>
            <a:miter lim="800000"/>
            <a:headEnd/>
            <a:tailEnd/>
          </a:ln>
        </p:spPr>
      </p:pic>
      <p:pic>
        <p:nvPicPr>
          <p:cNvPr id="8" name="Picture 7" descr="ØµÙØ±Ø© Ø°Ø§Øª ØµÙØ©"/>
          <p:cNvPicPr/>
          <p:nvPr/>
        </p:nvPicPr>
        <p:blipFill>
          <a:blip r:embed="rId4" cstate="print">
            <a:extLst>
              <a:ext uri="{BEBA8EAE-BF5A-486C-A8C5-ECC9F3942E4B}">
                <a14:imgProps xmlns:a14="http://schemas.microsoft.com/office/drawing/2010/main">
                  <a14:imgLayer r:embed="rId5">
                    <a14:imgEffect>
                      <a14:backgroundRemoval t="9804" b="89706" l="5731" r="94269">
                        <a14:foregroundMark x1="8883" y1="25490" x2="8883" y2="34804"/>
                        <a14:foregroundMark x1="5795" y1="39706" x2="5803" y2="40196"/>
                        <a14:foregroundMark x1="5763" y1="37745" x2="5795" y2="39706"/>
                        <a14:foregroundMark x1="5731" y1="35784" x2="5763" y2="37745"/>
                        <a14:foregroundMark x1="13467" y1="11765" x2="13181" y2="11765"/>
                        <a14:foregroundMark x1="51862" y1="18137" x2="51289" y2="15686"/>
                        <a14:foregroundMark x1="14613" y1="83333" x2="14327" y2="80392"/>
                        <a14:foregroundMark x1="38395" y1="89216" x2="38109" y2="84804"/>
                        <a14:foregroundMark x1="63897" y1="52941" x2="65616" y2="58333"/>
                        <a14:foregroundMark x1="80802" y1="39706" x2="86246" y2="37745"/>
                        <a14:foregroundMark x1="93506" y1="35555" x2="94269" y2="35294"/>
                        <a14:foregroundMark x1="92837" y1="35784" x2="93483" y2="35563"/>
                        <a14:foregroundMark x1="91734" y1="37255" x2="91691" y2="36765"/>
                        <a14:foregroundMark x1="91819" y1="38235" x2="91734" y2="37255"/>
                        <a14:foregroundMark x1="91862" y1="38725" x2="91819" y2="38235"/>
                        <a14:foregroundMark x1="91905" y1="39216" x2="91862" y2="38725"/>
                        <a14:foregroundMark x1="91948" y1="39706" x2="91905" y2="39216"/>
                        <a14:foregroundMark x1="91991" y1="40196" x2="91948" y2="39706"/>
                        <a14:foregroundMark x1="92034" y1="40686" x2="91991" y2="40196"/>
                        <a14:foregroundMark x1="80229" y1="71569" x2="80229" y2="71569"/>
                        <a14:foregroundMark x1="84527" y1="71078" x2="84527" y2="71078"/>
                        <a14:foregroundMark x1="85673" y1="70588" x2="85673" y2="70588"/>
                        <a14:foregroundMark x1="86246" y1="69608" x2="86246" y2="69608"/>
                        <a14:foregroundMark x1="86819" y1="69608" x2="86819" y2="69608"/>
                        <a14:foregroundMark x1="86819" y1="69608" x2="86819" y2="69608"/>
                        <a14:foregroundMark x1="86246" y1="70588" x2="86246" y2="70588"/>
                        <a14:foregroundMark x1="86246" y1="70098" x2="86246" y2="70098"/>
                        <a14:foregroundMark x1="93410" y1="49020" x2="93410" y2="49020"/>
                        <a14:foregroundMark x1="93410" y1="47549" x2="93410" y2="47549"/>
                        <a14:foregroundMark x1="93123" y1="46078" x2="93123" y2="46078"/>
                        <a14:foregroundMark x1="93123" y1="44118" x2="93123" y2="44118"/>
                        <a14:foregroundMark x1="92550" y1="42647" x2="92550" y2="42647"/>
                        <a14:foregroundMark x1="92550" y1="41176" x2="92550" y2="41176"/>
                        <a14:foregroundMark x1="92264" y1="40196" x2="92264" y2="40196"/>
                        <a14:foregroundMark x1="92264" y1="39706" x2="92264" y2="39706"/>
                        <a14:foregroundMark x1="92264" y1="40686" x2="92264" y2="40686"/>
                        <a14:foregroundMark x1="91977" y1="39706" x2="91977" y2="39706"/>
                        <a14:foregroundMark x1="91977" y1="40686" x2="91977" y2="40686"/>
                        <a14:foregroundMark x1="92072" y1="38235" x2="91977" y2="37255"/>
                        <a14:foregroundMark x1="92120" y1="38725" x2="92072" y2="38235"/>
                        <a14:foregroundMark x1="92168" y1="39216" x2="92120" y2="38725"/>
                        <a14:foregroundMark x1="92216" y1="39706" x2="92168" y2="39216"/>
                        <a14:foregroundMark x1="92264" y1="40196" x2="92216" y2="39706"/>
                        <a14:foregroundMark x1="92073" y1="38235" x2="91691" y2="36275"/>
                        <a14:foregroundMark x1="92168" y1="38725" x2="92073" y2="38235"/>
                        <a14:foregroundMark x1="92264" y1="39216" x2="92168" y2="38725"/>
                        <a14:foregroundMark x1="92359" y1="39706" x2="92264" y2="39216"/>
                        <a14:foregroundMark x1="92455" y1="40196" x2="92359" y2="39706"/>
                        <a14:foregroundMark x1="92551" y1="40686" x2="92455" y2="40196"/>
                        <a14:foregroundMark x1="92646" y1="41176" x2="92551" y2="40686"/>
                        <a14:foregroundMark x1="92742" y1="41667" x2="92646" y2="41176"/>
                        <a14:foregroundMark x1="92837" y1="42157" x2="92742" y2="41667"/>
                        <a14:foregroundMark x1="91852" y1="38235" x2="91691" y2="36765"/>
                        <a14:foregroundMark x1="91906" y1="38725" x2="91852" y2="38235"/>
                        <a14:foregroundMark x1="91960" y1="39216" x2="91906" y2="38725"/>
                        <a14:foregroundMark x1="92013" y1="39706" x2="91960" y2="39216"/>
                        <a14:foregroundMark x1="92067" y1="40196" x2="92013" y2="39706"/>
                        <a14:foregroundMark x1="92120" y1="40686" x2="92067" y2="40196"/>
                        <a14:foregroundMark x1="92174" y1="41176" x2="92120" y2="40686"/>
                        <a14:foregroundMark x1="92228" y1="41667" x2="92174" y2="41176"/>
                        <a14:foregroundMark x1="92281" y1="42157" x2="92228" y2="41667"/>
                        <a14:foregroundMark x1="92550" y1="44608" x2="92281" y2="42157"/>
                        <a14:foregroundMark x1="92988" y1="55882" x2="92940" y2="56667"/>
                        <a14:foregroundMark x1="93109" y1="53922" x2="92988" y2="55882"/>
                        <a14:foregroundMark x1="93169" y1="52941" x2="93109" y2="53922"/>
                        <a14:foregroundMark x1="93380" y1="49510" x2="93169" y2="52941"/>
                        <a14:foregroundMark x1="93410" y1="49020" x2="93380" y2="49510"/>
                        <a14:foregroundMark x1="90675" y1="64216" x2="90258" y2="65196"/>
                        <a14:foregroundMark x1="90734" y1="64076" x2="90675" y2="64216"/>
                        <a14:foregroundMark x1="88572" y1="68599" x2="85673" y2="71078"/>
                        <a14:foregroundMark x1="89112" y1="68137" x2="88591" y2="68583"/>
                        <a14:foregroundMark x1="86246" y1="71078" x2="86246" y2="71078"/>
                        <a14:foregroundMark x1="86246" y1="71078" x2="85387" y2="71569"/>
                        <a14:foregroundMark x1="92264" y1="39216" x2="92264" y2="39216"/>
                        <a14:foregroundMark x1="92264" y1="39216" x2="92264" y2="39216"/>
                        <a14:foregroundMark x1="92550" y1="40686" x2="92550" y2="40686"/>
                        <a14:foregroundMark x1="92550" y1="40196" x2="92550" y2="40196"/>
                        <a14:foregroundMark x1="92550" y1="40196" x2="92550" y2="40196"/>
                        <a14:foregroundMark x1="92550" y1="39216" x2="92550" y2="39216"/>
                        <a14:foregroundMark x1="92264" y1="39216" x2="92264" y2="39216"/>
                        <a14:foregroundMark x1="91977" y1="38235" x2="91977" y2="38235"/>
                        <a14:foregroundMark x1="91977" y1="38235" x2="91977" y2="38235"/>
                        <a14:foregroundMark x1="91691" y1="37745" x2="91691" y2="37745"/>
                        <a14:foregroundMark x1="91691" y1="37745" x2="91691" y2="37745"/>
                        <a14:foregroundMark x1="92963" y1="41176" x2="93123" y2="41667"/>
                        <a14:foregroundMark x1="92804" y1="40686" x2="92963" y2="41176"/>
                        <a14:foregroundMark x1="92645" y1="40196" x2="92804" y2="40686"/>
                        <a14:foregroundMark x1="92486" y1="39706" x2="92645" y2="40196"/>
                        <a14:foregroundMark x1="92327" y1="39216" x2="92486" y2="39706"/>
                        <a14:foregroundMark x1="92168" y1="38725" x2="92327" y2="39216"/>
                        <a14:foregroundMark x1="92009" y1="38235" x2="92168" y2="38725"/>
                        <a14:foregroundMark x1="91691" y1="37255" x2="92009" y2="38235"/>
                        <a14:backgroundMark x1="2579" y1="31863" x2="2579" y2="31863"/>
                        <a14:backgroundMark x1="2579" y1="35784" x2="2579" y2="35784"/>
                        <a14:backgroundMark x1="2292" y1="37745" x2="2292" y2="37745"/>
                        <a14:backgroundMark x1="2865" y1="55392" x2="2865" y2="55392"/>
                        <a14:backgroundMark x1="2579" y1="52941" x2="2579" y2="52941"/>
                        <a14:backgroundMark x1="2579" y1="45588" x2="2579" y2="45588"/>
                        <a14:backgroundMark x1="2292" y1="39706" x2="2292" y2="39706"/>
                        <a14:backgroundMark x1="2292" y1="40196" x2="2292" y2="53922"/>
                        <a14:backgroundMark x1="86533" y1="59314" x2="86698" y2="59427"/>
                        <a14:backgroundMark x1="88403" y1="63201" x2="87139" y2="64402"/>
                        <a14:backgroundMark x1="91404" y1="58333" x2="91404" y2="58333"/>
                        <a14:backgroundMark x1="91925" y1="48753" x2="91691" y2="47549"/>
                        <a14:backgroundMark x1="91404" y1="45098" x2="91404" y2="45098"/>
                        <a14:backgroundMark x1="91404" y1="44608" x2="91404" y2="44608"/>
                        <a14:backgroundMark x1="91691" y1="45588" x2="91691" y2="45588"/>
                        <a14:backgroundMark x1="91691" y1="46569" x2="91691" y2="46569"/>
                        <a14:backgroundMark x1="91977" y1="45588" x2="91977" y2="45588"/>
                        <a14:backgroundMark x1="91691" y1="45098" x2="91691" y2="45098"/>
                        <a14:backgroundMark x1="91691" y1="44118" x2="91691" y2="44118"/>
                        <a14:backgroundMark x1="91691" y1="43137" x2="91691" y2="43137"/>
                        <a14:backgroundMark x1="97421" y1="94118" x2="97421" y2="94118"/>
                        <a14:backgroundMark x1="85860" y1="72580" x2="82808" y2="73529"/>
                        <a14:backgroundMark x1="90999" y1="58135" x2="91009" y2="58006"/>
                        <a14:backgroundMark x1="91732" y1="47549" x2="91691" y2="47059"/>
                        <a14:backgroundMark x1="91831" y1="48736" x2="91732" y2="47549"/>
                        <a14:backgroundMark x1="91977" y1="46078" x2="91977" y2="44608"/>
                        <a14:backgroundMark x1="91977" y1="47549" x2="91977" y2="46078"/>
                        <a14:backgroundMark x1="91977" y1="48762" x2="91977" y2="47549"/>
                        <a14:backgroundMark x1="91566" y1="44118" x2="91455" y2="43114"/>
                        <a14:backgroundMark x1="91781" y1="46078" x2="91566" y2="44118"/>
                        <a14:backgroundMark x1="91942" y1="47549" x2="91781" y2="46078"/>
                        <a14:backgroundMark x1="92077" y1="48780" x2="91942" y2="47549"/>
                        <a14:backgroundMark x1="91691" y1="44118" x2="91691" y2="43137"/>
                        <a14:backgroundMark x1="91691" y1="46078" x2="91691" y2="44118"/>
                        <a14:backgroundMark x1="91691" y1="47549" x2="91691" y2="46078"/>
                        <a14:backgroundMark x1="91691" y1="48711" x2="91691" y2="47549"/>
                        <a14:backgroundMark x1="91977" y1="44118" x2="91977" y2="43627"/>
                        <a14:backgroundMark x1="91977" y1="46078" x2="91977" y2="44118"/>
                        <a14:backgroundMark x1="91977" y1="47549" x2="91977" y2="46078"/>
                        <a14:backgroundMark x1="91977" y1="48762" x2="91977" y2="47549"/>
                        <a14:backgroundMark x1="91720" y1="44118" x2="91691" y2="43137"/>
                        <a14:backgroundMark x1="91777" y1="46078" x2="91720" y2="44118"/>
                        <a14:backgroundMark x1="91820" y1="47549" x2="91777" y2="46078"/>
                        <a14:backgroundMark x1="91855" y1="48741" x2="91820" y2="47549"/>
                        <a14:backgroundMark x1="92072" y1="46078" x2="91977" y2="44118"/>
                        <a14:backgroundMark x1="92144" y1="47549" x2="92072" y2="46078"/>
                        <a14:backgroundMark x1="92205" y1="48803" x2="92144" y2="47549"/>
                        <a14:backgroundMark x1="91961" y1="44118" x2="91977" y2="43627"/>
                        <a14:backgroundMark x1="91898" y1="46078" x2="91961" y2="44118"/>
                        <a14:backgroundMark x1="91850" y1="47549" x2="91898" y2="46078"/>
                        <a14:backgroundMark x1="91811" y1="48733" x2="91850" y2="47549"/>
                        <a14:backgroundMark x1="91117" y1="43627" x2="91117" y2="43407"/>
                        <a14:backgroundMark x1="91595" y1="44118" x2="91407" y2="43155"/>
                        <a14:backgroundMark x1="91977" y1="46078" x2="91595" y2="44118"/>
                        <a14:backgroundMark x1="92264" y1="47549" x2="91977" y2="46078"/>
                        <a14:backgroundMark x1="91977" y1="47549" x2="91977" y2="48039"/>
                        <a14:backgroundMark x1="91977" y1="46078" x2="91977" y2="47549"/>
                        <a14:backgroundMark x1="91977" y1="44118" x2="91977" y2="46078"/>
                        <a14:backgroundMark x1="91977" y1="42647" x2="91977" y2="44118"/>
                        <a14:backgroundMark x1="92189" y1="47549" x2="92244" y2="48810"/>
                        <a14:backgroundMark x1="92125" y1="46078" x2="92189" y2="47549"/>
                        <a14:backgroundMark x1="92040" y1="44118" x2="92125" y2="46078"/>
                        <a14:backgroundMark x1="91977" y1="42647" x2="92040" y2="44118"/>
                        <a14:backgroundMark x1="85960" y1="74020" x2="85904" y2="72672"/>
                        <a14:backgroundMark x1="89398" y1="64706" x2="91404" y2="54902"/>
                        <a14:backgroundMark x1="91404" y1="55882" x2="90258" y2="62255"/>
                        <a14:backgroundMark x1="90831" y1="61275" x2="89971" y2="63235"/>
                        <a14:backgroundMark x1="90258" y1="64216" x2="90258" y2="64216"/>
                        <a14:backgroundMark x1="90831" y1="63235" x2="90831" y2="63235"/>
                        <a14:backgroundMark x1="90258" y1="63235" x2="90258" y2="63235"/>
                        <a14:backgroundMark x1="92550" y1="55882" x2="92550" y2="55882"/>
                        <a14:backgroundMark x1="93696" y1="42157" x2="93696" y2="42157"/>
                        <a14:backgroundMark x1="94269" y1="47059" x2="94269" y2="47059"/>
                        <a14:backgroundMark x1="94269" y1="49510" x2="94269" y2="49510"/>
                        <a14:backgroundMark x1="92550" y1="52941" x2="92550" y2="52941"/>
                        <a14:backgroundMark x1="92550" y1="53922" x2="92550" y2="53922"/>
                        <a14:backgroundMark x1="92550" y1="56863" x2="92550" y2="56863"/>
                        <a14:backgroundMark x1="85960" y1="71569" x2="85960" y2="71569"/>
                        <a14:backgroundMark x1="85387" y1="72059" x2="85387" y2="72059"/>
                        <a14:backgroundMark x1="89685" y1="68627" x2="89685" y2="68627"/>
                        <a14:backgroundMark x1="93410" y1="41176" x2="92837" y2="37745"/>
                        <a14:backgroundMark x1="92550" y1="38235" x2="92550" y2="38235"/>
                        <a14:backgroundMark x1="92550" y1="38235" x2="92550" y2="38235"/>
                        <a14:backgroundMark x1="92837" y1="38725" x2="92837" y2="38725"/>
                        <a14:backgroundMark x1="93123" y1="39706" x2="93123" y2="39706"/>
                        <a14:backgroundMark x1="93123" y1="40196" x2="93123" y2="40196"/>
                        <a14:backgroundMark x1="93123" y1="40686" x2="93123" y2="40686"/>
                        <a14:backgroundMark x1="93123" y1="41667" x2="93123" y2="41667"/>
                        <a14:backgroundMark x1="91404" y1="41667" x2="91404" y2="41667"/>
                        <a14:backgroundMark x1="91404" y1="40686" x2="91404" y2="40686"/>
                        <a14:backgroundMark x1="91404" y1="40196" x2="91404" y2="40196"/>
                        <a14:backgroundMark x1="91404" y1="39216" x2="91404" y2="39216"/>
                        <a14:backgroundMark x1="91691" y1="41176" x2="91691" y2="41176"/>
                        <a14:backgroundMark x1="91691" y1="40196" x2="91691" y2="40196"/>
                      </a14:backgroundRemoval>
                    </a14:imgEffect>
                  </a14:imgLayer>
                </a14:imgProps>
              </a:ext>
            </a:extLst>
          </a:blip>
          <a:srcRect/>
          <a:stretch>
            <a:fillRect/>
          </a:stretch>
        </p:blipFill>
        <p:spPr bwMode="auto">
          <a:xfrm>
            <a:off x="7528231" y="3372633"/>
            <a:ext cx="1497377" cy="1194351"/>
          </a:xfrm>
          <a:prstGeom prst="rect">
            <a:avLst/>
          </a:prstGeom>
          <a:noFill/>
          <a:ln w="9525">
            <a:noFill/>
            <a:miter lim="800000"/>
            <a:headEnd/>
            <a:tailEnd/>
          </a:ln>
        </p:spPr>
      </p:pic>
      <p:pic>
        <p:nvPicPr>
          <p:cNvPr id="9" name="Picture 8" descr="ØµÙØ±Ø© Ø°Ø§Øª ØµÙØ©"/>
          <p:cNvPicPr/>
          <p:nvPr/>
        </p:nvPicPr>
        <p:blipFill>
          <a:blip r:embed="rId6">
            <a:extLst>
              <a:ext uri="{BEBA8EAE-BF5A-486C-A8C5-ECC9F3942E4B}">
                <a14:imgProps xmlns:a14="http://schemas.microsoft.com/office/drawing/2010/main">
                  <a14:imgLayer r:embed="rId7">
                    <a14:imgEffect>
                      <a14:backgroundRemoval t="10000" b="90000" l="10000" r="91111">
                        <a14:foregroundMark x1="10000" y1="39444" x2="10000" y2="39444"/>
                        <a14:foregroundMark x1="91111" y1="40556" x2="91111" y2="40556"/>
                        <a14:backgroundMark x1="20556" y1="58889" x2="20556" y2="58889"/>
                        <a14:backgroundMark x1="21667" y1="59444" x2="39444" y2="58889"/>
                        <a14:backgroundMark x1="39444" y1="58889" x2="41111" y2="57778"/>
                        <a14:backgroundMark x1="20000" y1="56667" x2="17778" y2="58333"/>
                        <a14:backgroundMark x1="19444" y1="58333" x2="17222" y2="60000"/>
                        <a14:backgroundMark x1="19444" y1="63889" x2="19444" y2="63333"/>
                        <a14:backgroundMark x1="20556" y1="62222" x2="20556" y2="62222"/>
                        <a14:backgroundMark x1="18333" y1="63333" x2="18333" y2="63333"/>
                        <a14:backgroundMark x1="18333" y1="64444" x2="18333" y2="64444"/>
                        <a14:backgroundMark x1="18889" y1="61667" x2="18889" y2="61667"/>
                        <a14:backgroundMark x1="17778" y1="62222" x2="17778" y2="62222"/>
                        <a14:backgroundMark x1="20556" y1="67222" x2="20556" y2="67222"/>
                        <a14:backgroundMark x1="17222" y1="68333" x2="17222" y2="68333"/>
                        <a14:backgroundMark x1="18889" y1="68333" x2="18889" y2="68333"/>
                        <a14:backgroundMark x1="17778" y1="67778" x2="17778" y2="67778"/>
                        <a14:backgroundMark x1="19444" y1="67222" x2="19444" y2="67222"/>
                        <a14:backgroundMark x1="20000" y1="68333" x2="20000" y2="68333"/>
                        <a14:backgroundMark x1="24444" y1="68333" x2="24444" y2="68333"/>
                        <a14:backgroundMark x1="22778" y1="68333" x2="22778" y2="68333"/>
                        <a14:backgroundMark x1="26667" y1="67222" x2="26667" y2="67222"/>
                        <a14:backgroundMark x1="25556" y1="68889" x2="25556" y2="68889"/>
                        <a14:backgroundMark x1="25556" y1="67778" x2="25556" y2="67778"/>
                        <a14:backgroundMark x1="25556" y1="67222" x2="25556" y2="67222"/>
                        <a14:backgroundMark x1="25000" y1="67222" x2="25000" y2="67222"/>
                        <a14:backgroundMark x1="27222" y1="68333" x2="27222" y2="68333"/>
                        <a14:backgroundMark x1="28889" y1="67778" x2="28889" y2="67778"/>
                        <a14:backgroundMark x1="30000" y1="65000" x2="30000" y2="65000"/>
                        <a14:backgroundMark x1="29444" y1="66667" x2="29444" y2="66667"/>
                        <a14:backgroundMark x1="28333" y1="67222" x2="28333" y2="67222"/>
                        <a14:backgroundMark x1="30000" y1="67222" x2="30000" y2="67222"/>
                        <a14:backgroundMark x1="33889" y1="64444" x2="33889" y2="64444"/>
                        <a14:backgroundMark x1="36667" y1="64444" x2="36667" y2="64444"/>
                        <a14:backgroundMark x1="36667" y1="66111" x2="36667" y2="66111"/>
                        <a14:backgroundMark x1="35000" y1="66667" x2="35000" y2="66667"/>
                        <a14:backgroundMark x1="36111" y1="65000" x2="36111" y2="65000"/>
                        <a14:backgroundMark x1="36111" y1="66111" x2="36111" y2="66111"/>
                        <a14:backgroundMark x1="37222" y1="67778" x2="37222" y2="67778"/>
                        <a14:backgroundMark x1="38889" y1="65000" x2="38889" y2="65000"/>
                        <a14:backgroundMark x1="38889" y1="64444" x2="38889" y2="64444"/>
                        <a14:backgroundMark x1="38333" y1="65556" x2="38333" y2="65556"/>
                        <a14:backgroundMark x1="40556" y1="66667" x2="40556" y2="66667"/>
                        <a14:backgroundMark x1="42222" y1="65000" x2="42222" y2="65000"/>
                        <a14:backgroundMark x1="42778" y1="67222" x2="42778" y2="67222"/>
                        <a14:backgroundMark x1="16111" y1="63889" x2="60556" y2="70556"/>
                        <a14:backgroundMark x1="60556" y1="70556" x2="78889" y2="64444"/>
                        <a14:backgroundMark x1="78889" y1="64444" x2="18333" y2="65556"/>
                        <a14:backgroundMark x1="81667" y1="63889" x2="76667" y2="65000"/>
                      </a14:backgroundRemoval>
                    </a14:imgEffect>
                  </a14:imgLayer>
                </a14:imgProps>
              </a:ext>
            </a:extLst>
          </a:blip>
          <a:srcRect/>
          <a:stretch>
            <a:fillRect/>
          </a:stretch>
        </p:blipFill>
        <p:spPr bwMode="auto">
          <a:xfrm>
            <a:off x="7656076" y="-790689"/>
            <a:ext cx="3674297" cy="3168474"/>
          </a:xfrm>
          <a:prstGeom prst="rect">
            <a:avLst/>
          </a:prstGeom>
          <a:noFill/>
          <a:ln w="9525">
            <a:noFill/>
            <a:miter lim="800000"/>
            <a:headEnd/>
            <a:tailEnd/>
          </a:ln>
        </p:spPr>
      </p:pic>
      <p:pic>
        <p:nvPicPr>
          <p:cNvPr id="9220" name="Picture 4" descr="نتيجة بحث الصور عن ‪skov ventilation system‬‏"/>
          <p:cNvPicPr>
            <a:picLocks noChangeAspect="1" noChangeArrowheads="1"/>
          </p:cNvPicPr>
          <p:nvPr/>
        </p:nvPicPr>
        <p:blipFill>
          <a:blip r:embed="rId8" cstate="print"/>
          <a:srcRect/>
          <a:stretch>
            <a:fillRect/>
          </a:stretch>
        </p:blipFill>
        <p:spPr bwMode="auto">
          <a:xfrm>
            <a:off x="7542554" y="1060173"/>
            <a:ext cx="3901343" cy="2270097"/>
          </a:xfrm>
          <a:prstGeom prst="rect">
            <a:avLst/>
          </a:prstGeom>
          <a:noFill/>
        </p:spPr>
      </p:pic>
      <p:pic>
        <p:nvPicPr>
          <p:cNvPr id="9222" name="Picture 6" descr="نتيجة بحث الصور عن ‪FARMONLINE skov ventilation system‬‏"/>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429" b="95429" l="2650" r="98889">
                        <a14:foregroundMark x1="2650" y1="40286" x2="2650" y2="40286"/>
                        <a14:foregroundMark x1="9744" y1="30857" x2="9744" y2="30857"/>
                        <a14:foregroundMark x1="8632" y1="22571" x2="8632" y2="22571"/>
                        <a14:foregroundMark x1="69060" y1="88571" x2="69060" y2="88571"/>
                        <a14:foregroundMark x1="67692" y1="88286" x2="64188" y2="84857"/>
                        <a14:foregroundMark x1="55897" y1="89429" x2="58718" y2="85143"/>
                        <a14:foregroundMark x1="49829" y1="89429" x2="55726" y2="82571"/>
                        <a14:foregroundMark x1="49060" y1="92857" x2="44444" y2="94857"/>
                        <a14:foregroundMark x1="42479" y1="66571" x2="42991" y2="54857"/>
                        <a14:foregroundMark x1="46752" y1="69714" x2="46752" y2="69714"/>
                        <a14:foregroundMark x1="45726" y1="68571" x2="56068" y2="63714"/>
                        <a14:foregroundMark x1="56068" y1="63714" x2="56581" y2="62000"/>
                        <a14:foregroundMark x1="47521" y1="39143" x2="35470" y2="46857"/>
                        <a14:foregroundMark x1="44786" y1="27429" x2="44786" y2="14286"/>
                        <a14:foregroundMark x1="52479" y1="12571" x2="52479" y2="3429"/>
                        <a14:foregroundMark x1="54188" y1="21429" x2="54274" y2="17429"/>
                        <a14:foregroundMark x1="73333" y1="28571" x2="73333" y2="22286"/>
                        <a14:foregroundMark x1="73675" y1="22286" x2="72735" y2="20857"/>
                        <a14:foregroundMark x1="73419" y1="21143" x2="70000" y2="17714"/>
                        <a14:foregroundMark x1="69573" y1="19714" x2="69402" y2="20857"/>
                        <a14:foregroundMark x1="68376" y1="26571" x2="68376" y2="26571"/>
                        <a14:foregroundMark x1="65983" y1="26571" x2="65983" y2="26571"/>
                        <a14:foregroundMark x1="66068" y1="24571" x2="66068" y2="24571"/>
                        <a14:foregroundMark x1="57350" y1="18857" x2="57350" y2="18857"/>
                        <a14:foregroundMark x1="38803" y1="20286" x2="37949" y2="21143"/>
                        <a14:foregroundMark x1="38889" y1="18571" x2="38974" y2="14286"/>
                        <a14:foregroundMark x1="37607" y1="12000" x2="36752" y2="11714"/>
                        <a14:foregroundMark x1="30513" y1="28286" x2="30513" y2="26857"/>
                        <a14:foregroundMark x1="30427" y1="27429" x2="30513" y2="25714"/>
                        <a14:foregroundMark x1="27179" y1="30286" x2="27179" y2="26571"/>
                        <a14:foregroundMark x1="23162" y1="32000" x2="22650" y2="32286"/>
                        <a14:foregroundMark x1="22906" y1="31714" x2="21966" y2="31714"/>
                        <a14:foregroundMark x1="23590" y1="30000" x2="23590" y2="27429"/>
                        <a14:foregroundMark x1="23333" y1="29714" x2="23333" y2="28571"/>
                        <a14:foregroundMark x1="19316" y1="32000" x2="19402" y2="28857"/>
                        <a14:foregroundMark x1="15385" y1="33714" x2="15043" y2="29143"/>
                        <a14:foregroundMark x1="15470" y1="31714" x2="15214" y2="29143"/>
                        <a14:foregroundMark x1="76496" y1="78857" x2="80940" y2="70857"/>
                        <a14:foregroundMark x1="76581" y1="80000" x2="80256" y2="62000"/>
                        <a14:foregroundMark x1="82051" y1="85714" x2="82222" y2="69429"/>
                        <a14:foregroundMark x1="85128" y1="88857" x2="85641" y2="69143"/>
                        <a14:foregroundMark x1="82650" y1="34000" x2="82564" y2="32571"/>
                        <a14:foregroundMark x1="80855" y1="34857" x2="80855" y2="32857"/>
                        <a14:foregroundMark x1="85128" y1="34000" x2="85043" y2="31714"/>
                        <a14:foregroundMark x1="87607" y1="36000" x2="87265" y2="31429"/>
                        <a14:foregroundMark x1="95641" y1="42000" x2="92906" y2="34286"/>
                        <a14:foregroundMark x1="95983" y1="38571" x2="94274" y2="33429"/>
                        <a14:foregroundMark x1="98889" y1="39429" x2="98889" y2="39429"/>
                        <a14:foregroundMark x1="58889" y1="35143" x2="58889" y2="35143"/>
                        <a14:foregroundMark x1="58547" y1="23429" x2="58547" y2="24286"/>
                        <a14:foregroundMark x1="65043" y1="29143" x2="65043" y2="29143"/>
                        <a14:foregroundMark x1="64017" y1="28857" x2="64017" y2="28857"/>
                        <a14:foregroundMark x1="63504" y1="26000" x2="63504" y2="26000"/>
                        <a14:foregroundMark x1="74615" y1="29143" x2="74615" y2="29143"/>
                        <a14:foregroundMark x1="75470" y1="30000" x2="76239" y2="29429"/>
                        <a14:foregroundMark x1="68718" y1="24857" x2="68632" y2="24286"/>
                        <a14:foregroundMark x1="68376" y1="90286" x2="70855" y2="84857"/>
                        <a14:foregroundMark x1="41709" y1="95429" x2="31966" y2="92571"/>
                        <a14:foregroundMark x1="93846" y1="76857" x2="94188" y2="57714"/>
                        <a14:foregroundMark x1="88718" y1="77714" x2="90256" y2="65429"/>
                        <a14:foregroundMark x1="96752" y1="85143" x2="97265" y2="52000"/>
                        <a14:foregroundMark x1="97265" y1="52000" x2="97607" y2="48571"/>
                        <a14:foregroundMark x1="24957" y1="72857" x2="23761" y2="72571"/>
                        <a14:foregroundMark x1="19744" y1="73429" x2="12991" y2="74000"/>
                        <a14:foregroundMark x1="16838" y1="82857" x2="9060" y2="74857"/>
                        <a14:foregroundMark x1="6667" y1="77429" x2="3333" y2="64000"/>
                        <a14:foregroundMark x1="9573" y1="55429" x2="9145" y2="51714"/>
                        <a14:foregroundMark x1="10769" y1="39143" x2="10085" y2="24571"/>
                        <a14:foregroundMark x1="7863" y1="23429" x2="7521" y2="23429"/>
                        <a14:foregroundMark x1="5812" y1="33714" x2="5812" y2="33143"/>
                        <a14:foregroundMark x1="6239" y1="33714" x2="6239" y2="31714"/>
                        <a14:foregroundMark x1="5897" y1="34857" x2="5726" y2="32000"/>
                        <a14:foregroundMark x1="38974" y1="24000" x2="38974" y2="21429"/>
                        <a14:foregroundMark x1="70598" y1="94571" x2="61538" y2="89714"/>
                      </a14:backgroundRemoval>
                    </a14:imgEffect>
                  </a14:imgLayer>
                </a14:imgProps>
              </a:ext>
            </a:extLst>
          </a:blip>
          <a:srcRect/>
          <a:stretch>
            <a:fillRect/>
          </a:stretch>
        </p:blipFill>
        <p:spPr bwMode="auto">
          <a:xfrm>
            <a:off x="7073333" y="4609347"/>
            <a:ext cx="4839788" cy="1447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18450" name="Picture 1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6667" l="9917" r="89669">
                        <a14:foregroundMark x1="28512" y1="89667" x2="28512" y2="89667"/>
                        <a14:foregroundMark x1="45041" y1="96667" x2="45041" y2="96667"/>
                        <a14:foregroundMark x1="55785" y1="88667" x2="55785" y2="88667"/>
                        <a14:foregroundMark x1="57025" y1="88667" x2="57025" y2="88667"/>
                        <a14:foregroundMark x1="39256" y1="91000" x2="39256" y2="91000"/>
                        <a14:foregroundMark x1="49587" y1="92000" x2="49587" y2="92000"/>
                        <a14:foregroundMark x1="40083" y1="80667" x2="40083" y2="80667"/>
                        <a14:backgroundMark x1="59091" y1="17333" x2="59091" y2="17333"/>
                        <a14:backgroundMark x1="42149" y1="15667" x2="42149" y2="15667"/>
                        <a14:backgroundMark x1="48347" y1="15333" x2="48347" y2="15333"/>
                        <a14:backgroundMark x1="33058" y1="18333" x2="33058" y2="18333"/>
                        <a14:backgroundMark x1="31405" y1="73667" x2="31405" y2="73667"/>
                        <a14:backgroundMark x1="37190" y1="72000" x2="37190" y2="72000"/>
                        <a14:backgroundMark x1="56612" y1="70000" x2="56612" y2="70000"/>
                        <a14:backgroundMark x1="54545" y1="72333" x2="54545" y2="72333"/>
                        <a14:backgroundMark x1="59504" y1="68000" x2="59504" y2="68000"/>
                        <a14:backgroundMark x1="55372" y1="74000" x2="55372" y2="74000"/>
                        <a14:backgroundMark x1="42975" y1="83333" x2="42975" y2="83333"/>
                        <a14:backgroundMark x1="59917" y1="75667" x2="59917" y2="75667"/>
                        <a14:backgroundMark x1="40496" y1="14000" x2="40496" y2="14000"/>
                        <a14:backgroundMark x1="58264" y1="89333" x2="58264" y2="89333"/>
                        <a14:backgroundMark x1="33471" y1="90000" x2="33471" y2="90000"/>
                        <a14:backgroundMark x1="33884" y1="86333" x2="33884" y2="86333"/>
                        <a14:backgroundMark x1="31405" y1="81333" x2="31405" y2="81333"/>
                      </a14:backgroundRemoval>
                    </a14:imgEffect>
                  </a14:imgLayer>
                </a14:imgProps>
              </a:ext>
              <a:ext uri="{28A0092B-C50C-407E-A947-70E740481C1C}">
                <a14:useLocalDpi xmlns:a14="http://schemas.microsoft.com/office/drawing/2010/main" val="0"/>
              </a:ext>
            </a:extLst>
          </a:blip>
          <a:srcRect/>
          <a:stretch/>
        </p:blipFill>
        <p:spPr bwMode="auto">
          <a:xfrm>
            <a:off x="8633865" y="3124201"/>
            <a:ext cx="2762788" cy="3424944"/>
          </a:xfrm>
          <a:prstGeom prst="rect">
            <a:avLst/>
          </a:prstGeom>
        </p:spPr>
      </p:pic>
      <p:sp>
        <p:nvSpPr>
          <p:cNvPr id="4" name="Rectangle 3"/>
          <p:cNvSpPr/>
          <p:nvPr/>
        </p:nvSpPr>
        <p:spPr>
          <a:xfrm>
            <a:off x="534136" y="1201536"/>
            <a:ext cx="7227395" cy="4616648"/>
          </a:xfrm>
          <a:prstGeom prst="rect">
            <a:avLst/>
          </a:prstGeom>
        </p:spPr>
        <p:txBody>
          <a:bodyPr wrap="square">
            <a:spAutoFit/>
          </a:bodyPr>
          <a:lstStyle/>
          <a:p>
            <a:pPr algn="ctr"/>
            <a:r>
              <a:rPr lang="en-US" sz="2400" b="1" dirty="0" smtClean="0">
                <a:solidFill>
                  <a:srgbClr val="92D050"/>
                </a:solidFill>
                <a:latin typeface="Tahoma" pitchFamily="34" charset="0"/>
                <a:cs typeface="Tahoma" pitchFamily="34" charset="0"/>
              </a:rPr>
              <a:t> </a:t>
            </a:r>
            <a:r>
              <a:rPr lang="en-US" sz="2400" b="1" dirty="0">
                <a:solidFill>
                  <a:srgbClr val="92D050"/>
                </a:solidFill>
                <a:latin typeface="Tahoma" pitchFamily="34" charset="0"/>
                <a:cs typeface="Tahoma" pitchFamily="34" charset="0"/>
              </a:rPr>
              <a:t>1.12- Feed silos | Bins</a:t>
            </a:r>
            <a:endParaRPr lang="en-US" dirty="0"/>
          </a:p>
          <a:p>
            <a:pPr marL="285750" indent="-285750">
              <a:buClr>
                <a:srgbClr val="92D050"/>
              </a:buClr>
              <a:buFont typeface="Wingdings" pitchFamily="2" charset="2"/>
              <a:buChar char="Ø"/>
            </a:pPr>
            <a:r>
              <a:rPr lang="en-US" sz="1600" b="1" dirty="0">
                <a:solidFill>
                  <a:schemeClr val="bg1">
                    <a:lumMod val="85000"/>
                  </a:schemeClr>
                </a:solidFill>
              </a:rPr>
              <a:t>Perfectly sealed off silo for secure storage </a:t>
            </a:r>
          </a:p>
          <a:p>
            <a:pPr marL="285750" indent="-285750">
              <a:buClr>
                <a:srgbClr val="92D050"/>
              </a:buClr>
              <a:buFont typeface="Wingdings" pitchFamily="2" charset="2"/>
              <a:buChar char="Ø"/>
            </a:pPr>
            <a:r>
              <a:rPr lang="en-US" sz="1600" b="1" dirty="0">
                <a:solidFill>
                  <a:schemeClr val="bg1">
                    <a:lumMod val="85000"/>
                  </a:schemeClr>
                </a:solidFill>
              </a:rPr>
              <a:t> Feed remains fresh</a:t>
            </a:r>
          </a:p>
          <a:p>
            <a:pPr marL="285750" indent="-285750">
              <a:buClr>
                <a:srgbClr val="92D050"/>
              </a:buClr>
              <a:buFont typeface="Wingdings" pitchFamily="2" charset="2"/>
              <a:buChar char="Ø"/>
            </a:pPr>
            <a:r>
              <a:rPr lang="en-US" sz="1600" b="1" dirty="0">
                <a:solidFill>
                  <a:schemeClr val="bg1">
                    <a:lumMod val="85000"/>
                  </a:schemeClr>
                </a:solidFill>
              </a:rPr>
              <a:t> User-friendly</a:t>
            </a:r>
          </a:p>
          <a:p>
            <a:pPr marL="285750" indent="-285750">
              <a:buClr>
                <a:srgbClr val="92D050"/>
              </a:buClr>
              <a:buFont typeface="Wingdings" pitchFamily="2" charset="2"/>
              <a:buChar char="Ø"/>
            </a:pPr>
            <a:r>
              <a:rPr lang="en-US" sz="1600" b="1" dirty="0">
                <a:solidFill>
                  <a:schemeClr val="bg1">
                    <a:lumMod val="85000"/>
                  </a:schemeClr>
                </a:solidFill>
              </a:rPr>
              <a:t> Centre less auger prevents feed de-mixing</a:t>
            </a:r>
          </a:p>
          <a:p>
            <a:pPr marL="285750" indent="-285750">
              <a:buClr>
                <a:srgbClr val="92D050"/>
              </a:buClr>
              <a:buFont typeface="Wingdings" pitchFamily="2" charset="2"/>
              <a:buChar char="Ø"/>
            </a:pPr>
            <a:r>
              <a:rPr lang="en-US" sz="1600" b="1" dirty="0">
                <a:solidFill>
                  <a:schemeClr val="bg1">
                    <a:lumMod val="85000"/>
                  </a:schemeClr>
                </a:solidFill>
              </a:rPr>
              <a:t> Durable material for long life</a:t>
            </a:r>
          </a:p>
          <a:p>
            <a:r>
              <a:rPr lang="en-US" sz="2000" dirty="0">
                <a:solidFill>
                  <a:srgbClr val="92D050"/>
                </a:solidFill>
              </a:rPr>
              <a:t>Pneumatic filling</a:t>
            </a:r>
          </a:p>
          <a:p>
            <a:pPr marL="285750" indent="-285750">
              <a:buClr>
                <a:srgbClr val="92D050"/>
              </a:buClr>
              <a:buFont typeface="Wingdings" pitchFamily="2" charset="2"/>
              <a:buChar char="Ø"/>
            </a:pPr>
            <a:r>
              <a:rPr lang="en-US" sz="1600" b="1" dirty="0">
                <a:solidFill>
                  <a:schemeClr val="bg1">
                    <a:lumMod val="85000"/>
                  </a:schemeClr>
                </a:solidFill>
              </a:rPr>
              <a:t>The silos are filled by a bulk truck equipped with pneumatic filling system.</a:t>
            </a:r>
          </a:p>
          <a:p>
            <a:pPr marL="285750" indent="-285750">
              <a:buClr>
                <a:srgbClr val="92D050"/>
              </a:buClr>
              <a:buFont typeface="Wingdings" pitchFamily="2" charset="2"/>
              <a:buChar char="Ø"/>
            </a:pPr>
            <a:r>
              <a:rPr lang="en-US" sz="1600" b="1" dirty="0">
                <a:solidFill>
                  <a:schemeClr val="bg1">
                    <a:lumMod val="85000"/>
                  </a:schemeClr>
                </a:solidFill>
              </a:rPr>
              <a:t>For this purpose, the silo is equipped with  special steel filling pipe and a PVC de-aeriation pipe. The system has been designed to prevent feed de-mixing during filling and to fill the silo to the maximum level.</a:t>
            </a:r>
          </a:p>
          <a:p>
            <a:r>
              <a:rPr lang="en-US" sz="2000" dirty="0">
                <a:solidFill>
                  <a:srgbClr val="92D050"/>
                </a:solidFill>
              </a:rPr>
              <a:t>Mechanic filling </a:t>
            </a:r>
          </a:p>
          <a:p>
            <a:pPr marL="285750" indent="-285750">
              <a:buClr>
                <a:srgbClr val="92D050"/>
              </a:buClr>
              <a:buFont typeface="Wingdings" pitchFamily="2" charset="2"/>
              <a:buChar char="Ø"/>
            </a:pPr>
            <a:r>
              <a:rPr lang="en-US" sz="1600" b="1" dirty="0">
                <a:solidFill>
                  <a:schemeClr val="bg1">
                    <a:lumMod val="85000"/>
                  </a:schemeClr>
                </a:solidFill>
              </a:rPr>
              <a:t>The silo is equipped with a remote opening mechanism for opening and closing of the silo roof lid. For mechanic filling VDL offers a rigid auger filling system, optionally available with movable support for multiple silo use.</a:t>
            </a:r>
          </a:p>
          <a:p>
            <a:r>
              <a:rPr lang="en-US" sz="2000" dirty="0">
                <a:solidFill>
                  <a:srgbClr val="92D050"/>
                </a:solidFill>
              </a:rPr>
              <a:t>Pneumatic- mechanic filling </a:t>
            </a:r>
          </a:p>
          <a:p>
            <a:pPr algn="just"/>
            <a:r>
              <a:rPr lang="en-US" sz="1600" b="1" dirty="0">
                <a:solidFill>
                  <a:schemeClr val="bg1">
                    <a:lumMod val="85000"/>
                  </a:schemeClr>
                </a:solidFill>
              </a:rPr>
              <a:t>Pneumatic- mechanic filling combines the advantages of both filling systems</a:t>
            </a:r>
            <a:r>
              <a:rPr lang="en-US" dirty="0">
                <a:solidFill>
                  <a:schemeClr val="bg1">
                    <a:lumMod val="85000"/>
                  </a:schemeClr>
                </a:solidFill>
              </a:rPr>
              <a:t>.</a:t>
            </a:r>
          </a:p>
        </p:txBody>
      </p:sp>
      <p:sp>
        <p:nvSpPr>
          <p:cNvPr id="18447" name="Rectangle 15"/>
          <p:cNvSpPr>
            <a:spLocks noChangeArrowheads="1"/>
          </p:cNvSpPr>
          <p:nvPr/>
        </p:nvSpPr>
        <p:spPr bwMode="auto">
          <a:xfrm>
            <a:off x="10402531" y="5491015"/>
            <a:ext cx="145567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dirty="0">
                <a:solidFill>
                  <a:schemeClr val="bg1">
                    <a:lumMod val="85000"/>
                  </a:schemeClr>
                </a:solidFill>
                <a:latin typeface="Calibri" pitchFamily="34" charset="0"/>
                <a:ea typeface="Calibri" pitchFamily="34" charset="0"/>
                <a:cs typeface="Arial" pitchFamily="34" charset="0"/>
              </a:rPr>
              <a:t>Capacity m³ (3.9- 39.8)</a:t>
            </a:r>
            <a:endParaRPr lang="en-US" b="1" dirty="0">
              <a:solidFill>
                <a:schemeClr val="bg1">
                  <a:lumMod val="85000"/>
                </a:schemeClr>
              </a:solidFill>
              <a:latin typeface="Arial" pitchFamily="34" charset="0"/>
              <a:cs typeface="Arial" pitchFamily="34" charset="0"/>
            </a:endParaRPr>
          </a:p>
        </p:txBody>
      </p:sp>
      <p:pic>
        <p:nvPicPr>
          <p:cNvPr id="18451" name="Picture 1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57" b="95413" l="7285" r="95364">
                        <a14:foregroundMark x1="91391" y1="78899" x2="91391" y2="78899"/>
                        <a14:foregroundMark x1="49007" y1="91743" x2="49007" y2="91743"/>
                        <a14:foregroundMark x1="48344" y1="95413" x2="48344" y2="95413"/>
                        <a14:foregroundMark x1="7947" y1="38532" x2="7947" y2="38532"/>
                        <a14:foregroundMark x1="95364" y1="75229" x2="95364" y2="75229"/>
                      </a14:backgroundRemoval>
                    </a14:imgEffect>
                  </a14:imgLayer>
                </a14:imgProps>
              </a:ext>
            </a:extLst>
          </a:blip>
          <a:srcRect/>
          <a:stretch>
            <a:fillRect/>
          </a:stretch>
        </p:blipFill>
        <p:spPr bwMode="auto">
          <a:xfrm>
            <a:off x="9911957" y="2060742"/>
            <a:ext cx="1895475" cy="1368257"/>
          </a:xfrm>
          <a:prstGeom prst="rect">
            <a:avLst/>
          </a:prstGeom>
          <a:noFill/>
          <a:ln w="9525">
            <a:noFill/>
            <a:miter lim="800000"/>
            <a:headEnd/>
            <a:tailEnd/>
          </a:ln>
          <a:effectLst/>
        </p:spPr>
      </p:pic>
      <p:pic>
        <p:nvPicPr>
          <p:cNvPr id="18452" name="Picture 2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681" b="94118" l="8271" r="90226">
                        <a14:foregroundMark x1="69925" y1="90756" x2="69925" y2="90756"/>
                        <a14:foregroundMark x1="53383" y1="86555" x2="53383" y2="86555"/>
                        <a14:foregroundMark x1="54887" y1="89076" x2="54887" y2="89076"/>
                        <a14:foregroundMark x1="45865" y1="2521" x2="45865" y2="2521"/>
                        <a14:foregroundMark x1="8271" y1="18487" x2="8271" y2="18487"/>
                        <a14:foregroundMark x1="71429" y1="94118" x2="71429" y2="94118"/>
                        <a14:foregroundMark x1="90226" y1="31933" x2="90226" y2="31933"/>
                        <a14:foregroundMark x1="89474" y1="35294" x2="89474" y2="35294"/>
                        <a14:foregroundMark x1="88722" y1="38655" x2="88722" y2="38655"/>
                        <a14:foregroundMark x1="87218" y1="42857" x2="87218" y2="42857"/>
                        <a14:foregroundMark x1="86466" y1="46218" x2="86466" y2="46218"/>
                        <a14:foregroundMark x1="84211" y1="50420" x2="84211" y2="50420"/>
                        <a14:foregroundMark x1="84211" y1="53782" x2="84211" y2="53782"/>
                        <a14:foregroundMark x1="83459" y1="57983" x2="83459" y2="58824"/>
                        <a14:foregroundMark x1="82707" y1="61345" x2="82707" y2="61345"/>
                        <a14:foregroundMark x1="81955" y1="63866" x2="81955" y2="63866"/>
                        <a14:foregroundMark x1="81955" y1="67227" x2="81955" y2="67227"/>
                        <a14:foregroundMark x1="81203" y1="70588" x2="81203" y2="70588"/>
                      </a14:backgroundRemoval>
                    </a14:imgEffect>
                  </a14:imgLayer>
                </a14:imgProps>
              </a:ext>
            </a:extLst>
          </a:blip>
          <a:srcRect/>
          <a:stretch>
            <a:fillRect/>
          </a:stretch>
        </p:blipFill>
        <p:spPr bwMode="auto">
          <a:xfrm>
            <a:off x="8223086" y="2060743"/>
            <a:ext cx="1624805" cy="1368257"/>
          </a:xfrm>
          <a:prstGeom prst="rect">
            <a:avLst/>
          </a:prstGeom>
          <a:noFill/>
          <a:ln w="9525">
            <a:noFill/>
            <a:miter lim="800000"/>
            <a:headEnd/>
            <a:tailEnd/>
          </a:ln>
          <a:effectLst/>
        </p:spPr>
      </p:pic>
      <p:pic>
        <p:nvPicPr>
          <p:cNvPr id="18453" name="Picture 2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538" b="96154" l="3226" r="92115">
                        <a14:foregroundMark x1="6810" y1="36154" x2="6810" y2="36154"/>
                        <a14:foregroundMark x1="3226" y1="40769" x2="3226" y2="40769"/>
                        <a14:foregroundMark x1="45161" y1="96923" x2="45161" y2="96923"/>
                        <a14:foregroundMark x1="84229" y1="11538" x2="84229" y2="11538"/>
                        <a14:foregroundMark x1="88889" y1="22308" x2="88889" y2="22308"/>
                        <a14:foregroundMark x1="88530" y1="12308" x2="88530" y2="12308"/>
                        <a14:foregroundMark x1="89964" y1="12308" x2="89964" y2="12308"/>
                        <a14:foregroundMark x1="90681" y1="9231" x2="92115" y2="13846"/>
                        <a14:foregroundMark x1="92473" y1="18462" x2="92473" y2="18462"/>
                        <a14:foregroundMark x1="86738" y1="1538" x2="86738" y2="1538"/>
                        <a14:foregroundMark x1="58423" y1="66154" x2="58423" y2="66154"/>
                      </a14:backgroundRemoval>
                    </a14:imgEffect>
                  </a14:imgLayer>
                </a14:imgProps>
              </a:ext>
            </a:extLst>
          </a:blip>
          <a:srcRect/>
          <a:stretch>
            <a:fillRect/>
          </a:stretch>
        </p:blipFill>
        <p:spPr bwMode="auto">
          <a:xfrm>
            <a:off x="8520915" y="582411"/>
            <a:ext cx="2657475" cy="1238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94" b="96448" l="3971" r="94265">
                        <a14:foregroundMark x1="12206" y1="28952" x2="8750" y2="66785"/>
                        <a14:foregroundMark x1="8750" y1="66785" x2="14044" y2="53819"/>
                        <a14:foregroundMark x1="14044" y1="53819" x2="13750" y2="52931"/>
                        <a14:foregroundMark x1="15074" y1="72647" x2="10441" y2="74956"/>
                        <a14:foregroundMark x1="5956" y1="82593" x2="6324" y2="79751"/>
                        <a14:foregroundMark x1="4044" y1="90053" x2="4044" y2="90053"/>
                        <a14:foregroundMark x1="4044" y1="82948" x2="4044" y2="82948"/>
                        <a14:foregroundMark x1="4412" y1="80462" x2="4412" y2="80462"/>
                        <a14:foregroundMark x1="4485" y1="79218" x2="4485" y2="79218"/>
                        <a14:foregroundMark x1="4632" y1="77442" x2="4632" y2="77442"/>
                        <a14:foregroundMark x1="12426" y1="91829" x2="12426" y2="91829"/>
                        <a14:foregroundMark x1="13015" y1="96448" x2="13015" y2="96448"/>
                        <a14:foregroundMark x1="56397" y1="57549" x2="56397" y2="57549"/>
                        <a14:foregroundMark x1="56691" y1="56661" x2="56691" y2="56661"/>
                        <a14:foregroundMark x1="56838" y1="57194" x2="55441" y2="55773"/>
                        <a14:foregroundMark x1="64853" y1="68739" x2="66103" y2="68384"/>
                        <a14:foregroundMark x1="70074" y1="50089" x2="69632" y2="46892"/>
                        <a14:foregroundMark x1="82426" y1="32860" x2="82794" y2="31261"/>
                        <a14:foregroundMark x1="89485" y1="36945" x2="90662" y2="66075"/>
                        <a14:foregroundMark x1="94338" y1="93606" x2="93971" y2="70337"/>
                        <a14:foregroundMark x1="77059" y1="14032" x2="77426" y2="15098"/>
                        <a14:foregroundMark x1="78015" y1="15986" x2="78382" y2="16696"/>
                        <a14:foregroundMark x1="78235" y1="7460" x2="78529" y2="6394"/>
                        <a14:foregroundMark x1="91765" y1="34281" x2="93971" y2="34281"/>
                        <a14:foregroundMark x1="48088" y1="10835" x2="46765" y2="10302"/>
                        <a14:foregroundMark x1="49485" y1="10657" x2="48088" y2="10302"/>
                        <a14:foregroundMark x1="23088" y1="10302" x2="17794" y2="8526"/>
                        <a14:foregroundMark x1="24632" y1="9947" x2="20956" y2="8526"/>
                        <a14:foregroundMark x1="20368" y1="7815" x2="16912" y2="7460"/>
                        <a14:foregroundMark x1="23088" y1="7815" x2="22279" y2="7460"/>
                        <a14:foregroundMark x1="23676" y1="57726" x2="23456" y2="59147"/>
                        <a14:foregroundMark x1="23676" y1="32682" x2="23235" y2="32860"/>
                      </a14:backgroundRemoval>
                    </a14:imgEffect>
                  </a14:imgLayer>
                </a14:imgProps>
              </a:ext>
            </a:extLst>
          </a:blip>
          <a:srcRect/>
          <a:stretch>
            <a:fillRect/>
          </a:stretch>
        </p:blipFill>
        <p:spPr bwMode="auto">
          <a:xfrm>
            <a:off x="5453791" y="3429000"/>
            <a:ext cx="6473033" cy="2679646"/>
          </a:xfrm>
          <a:prstGeom prst="rect">
            <a:avLst/>
          </a:prstGeom>
          <a:noFill/>
          <a:ln w="9525">
            <a:noFill/>
            <a:miter lim="800000"/>
            <a:headEnd/>
            <a:tailEnd/>
          </a:ln>
          <a:effectLst/>
        </p:spPr>
      </p:pic>
      <p:sp>
        <p:nvSpPr>
          <p:cNvPr id="6" name="Rectangle 5"/>
          <p:cNvSpPr/>
          <p:nvPr/>
        </p:nvSpPr>
        <p:spPr>
          <a:xfrm>
            <a:off x="319428" y="530661"/>
            <a:ext cx="6019800" cy="4678204"/>
          </a:xfrm>
          <a:prstGeom prst="rect">
            <a:avLst/>
          </a:prstGeom>
        </p:spPr>
        <p:txBody>
          <a:bodyPr wrap="square">
            <a:spAutoFit/>
          </a:bodyPr>
          <a:lstStyle/>
          <a:p>
            <a:r>
              <a:rPr lang="en-US" sz="2400" b="1" dirty="0" smtClean="0">
                <a:solidFill>
                  <a:srgbClr val="92D050"/>
                </a:solidFill>
                <a:latin typeface="Tahoma" pitchFamily="34" charset="0"/>
                <a:cs typeface="Tahoma" pitchFamily="34" charset="0"/>
              </a:rPr>
              <a:t>                 </a:t>
            </a:r>
          </a:p>
          <a:p>
            <a:r>
              <a:rPr lang="en-US" sz="2400" b="1" dirty="0">
                <a:solidFill>
                  <a:srgbClr val="92D050"/>
                </a:solidFill>
                <a:latin typeface="Tahoma" pitchFamily="34" charset="0"/>
                <a:cs typeface="Tahoma" pitchFamily="34" charset="0"/>
              </a:rPr>
              <a:t> </a:t>
            </a:r>
            <a:r>
              <a:rPr lang="en-US" sz="2400" b="1" dirty="0" smtClean="0">
                <a:solidFill>
                  <a:srgbClr val="92D050"/>
                </a:solidFill>
                <a:latin typeface="Tahoma" pitchFamily="34" charset="0"/>
                <a:cs typeface="Tahoma" pitchFamily="34" charset="0"/>
              </a:rPr>
              <a:t>                Hatcher </a:t>
            </a:r>
            <a:endParaRPr lang="en-US" sz="2400" b="1" dirty="0">
              <a:solidFill>
                <a:srgbClr val="92D050"/>
              </a:solidFill>
              <a:latin typeface="Tahoma" pitchFamily="34" charset="0"/>
              <a:cs typeface="Tahoma" pitchFamily="34" charset="0"/>
            </a:endParaRPr>
          </a:p>
          <a:p>
            <a:pPr algn="ctr"/>
            <a:r>
              <a:rPr lang="en-US" sz="2400" b="1" dirty="0" smtClean="0">
                <a:solidFill>
                  <a:srgbClr val="92D050"/>
                </a:solidFill>
                <a:latin typeface="Tahoma" pitchFamily="34" charset="0"/>
                <a:cs typeface="Tahoma" pitchFamily="34" charset="0"/>
              </a:rPr>
              <a:t>                                   </a:t>
            </a:r>
            <a:endParaRPr lang="en-US" sz="2400" b="1" dirty="0">
              <a:solidFill>
                <a:srgbClr val="92D050"/>
              </a:solidFill>
              <a:latin typeface="Tahoma" pitchFamily="34" charset="0"/>
              <a:cs typeface="Tahoma" pitchFamily="34" charset="0"/>
            </a:endParaRPr>
          </a:p>
          <a:p>
            <a:pPr algn="ctr"/>
            <a:r>
              <a:rPr lang="en-US" sz="2400" b="1" dirty="0">
                <a:solidFill>
                  <a:srgbClr val="92D050"/>
                </a:solidFill>
                <a:latin typeface="Tahoma" pitchFamily="34" charset="0"/>
                <a:cs typeface="Tahoma" pitchFamily="34" charset="0"/>
              </a:rPr>
              <a:t>                                               </a:t>
            </a:r>
            <a:endParaRPr lang="en-US" sz="1400" dirty="0"/>
          </a:p>
          <a:p>
            <a:r>
              <a:rPr lang="en-US" sz="2200" dirty="0" smtClean="0">
                <a:solidFill>
                  <a:schemeClr val="bg1">
                    <a:lumMod val="85000"/>
                  </a:schemeClr>
                </a:solidFill>
              </a:rPr>
              <a:t>All </a:t>
            </a:r>
            <a:r>
              <a:rPr lang="en-US" sz="2200" dirty="0">
                <a:solidFill>
                  <a:schemeClr val="bg1">
                    <a:lumMod val="85000"/>
                  </a:schemeClr>
                </a:solidFill>
              </a:rPr>
              <a:t>Solutions</a:t>
            </a:r>
            <a:r>
              <a:rPr lang="en-US" sz="2200" dirty="0" smtClean="0">
                <a:solidFill>
                  <a:schemeClr val="bg1">
                    <a:lumMod val="85000"/>
                  </a:schemeClr>
                </a:solidFill>
              </a:rPr>
              <a:t>:</a:t>
            </a:r>
            <a:endParaRPr lang="en-US" sz="2200" dirty="0">
              <a:solidFill>
                <a:schemeClr val="bg1">
                  <a:lumMod val="85000"/>
                </a:schemeClr>
              </a:solidFill>
            </a:endParaRPr>
          </a:p>
          <a:p>
            <a:r>
              <a:rPr lang="en-US" sz="2000" dirty="0">
                <a:solidFill>
                  <a:schemeClr val="bg1">
                    <a:lumMod val="85000"/>
                  </a:schemeClr>
                </a:solidFill>
              </a:rPr>
              <a:t>         </a:t>
            </a:r>
          </a:p>
          <a:p>
            <a:pPr marL="342900" indent="-342900">
              <a:buClr>
                <a:srgbClr val="92D050"/>
              </a:buClr>
              <a:buFont typeface="Wingdings" pitchFamily="2" charset="2"/>
              <a:buChar char="Ø"/>
            </a:pPr>
            <a:r>
              <a:rPr lang="en-US" sz="2000" dirty="0">
                <a:solidFill>
                  <a:schemeClr val="bg1">
                    <a:lumMod val="85000"/>
                  </a:schemeClr>
                </a:solidFill>
              </a:rPr>
              <a:t>          Egg handling</a:t>
            </a:r>
          </a:p>
          <a:p>
            <a:pPr marL="342900" indent="-342900">
              <a:buClr>
                <a:srgbClr val="92D050"/>
              </a:buClr>
              <a:buFont typeface="Wingdings" pitchFamily="2" charset="2"/>
              <a:buChar char="Ø"/>
            </a:pPr>
            <a:r>
              <a:rPr lang="en-US" sz="2000" dirty="0">
                <a:solidFill>
                  <a:schemeClr val="bg1">
                    <a:lumMod val="85000"/>
                  </a:schemeClr>
                </a:solidFill>
              </a:rPr>
              <a:t>          Incubation        </a:t>
            </a:r>
          </a:p>
          <a:p>
            <a:pPr marL="342900" indent="-342900">
              <a:buClr>
                <a:srgbClr val="92D050"/>
              </a:buClr>
              <a:buFont typeface="Wingdings" pitchFamily="2" charset="2"/>
              <a:buChar char="Ø"/>
            </a:pPr>
            <a:r>
              <a:rPr lang="en-US" sz="2000" dirty="0">
                <a:solidFill>
                  <a:schemeClr val="bg1">
                    <a:lumMod val="85000"/>
                  </a:schemeClr>
                </a:solidFill>
              </a:rPr>
              <a:t>          Candling and transfer     </a:t>
            </a:r>
          </a:p>
          <a:p>
            <a:pPr marL="342900" indent="-342900">
              <a:buClr>
                <a:srgbClr val="92D050"/>
              </a:buClr>
              <a:buFont typeface="Wingdings" pitchFamily="2" charset="2"/>
              <a:buChar char="Ø"/>
            </a:pPr>
            <a:r>
              <a:rPr lang="en-US" sz="2000" dirty="0">
                <a:solidFill>
                  <a:schemeClr val="bg1">
                    <a:lumMod val="85000"/>
                  </a:schemeClr>
                </a:solidFill>
              </a:rPr>
              <a:t>          Hatching   </a:t>
            </a:r>
          </a:p>
          <a:p>
            <a:pPr marL="342900" indent="-342900">
              <a:buClr>
                <a:srgbClr val="92D050"/>
              </a:buClr>
              <a:buFont typeface="Wingdings" pitchFamily="2" charset="2"/>
              <a:buChar char="Ø"/>
            </a:pPr>
            <a:r>
              <a:rPr lang="en-US" sz="2000" dirty="0">
                <a:solidFill>
                  <a:schemeClr val="bg1">
                    <a:lumMod val="85000"/>
                  </a:schemeClr>
                </a:solidFill>
              </a:rPr>
              <a:t>          Chick handling      </a:t>
            </a:r>
          </a:p>
          <a:p>
            <a:pPr marL="342900" indent="-342900">
              <a:buClr>
                <a:srgbClr val="92D050"/>
              </a:buClr>
              <a:buFont typeface="Wingdings" pitchFamily="2" charset="2"/>
              <a:buChar char="Ø"/>
            </a:pPr>
            <a:r>
              <a:rPr lang="en-US" sz="2000" dirty="0">
                <a:solidFill>
                  <a:schemeClr val="bg1">
                    <a:lumMod val="85000"/>
                  </a:schemeClr>
                </a:solidFill>
              </a:rPr>
              <a:t>          Washing and waste handling      </a:t>
            </a:r>
          </a:p>
          <a:p>
            <a:pPr marL="342900" indent="-342900">
              <a:buClr>
                <a:srgbClr val="92D050"/>
              </a:buClr>
              <a:buFont typeface="Wingdings" pitchFamily="2" charset="2"/>
              <a:buChar char="Ø"/>
            </a:pPr>
            <a:r>
              <a:rPr lang="en-US" sz="2000" dirty="0">
                <a:solidFill>
                  <a:schemeClr val="bg1">
                    <a:lumMod val="85000"/>
                  </a:schemeClr>
                </a:solidFill>
              </a:rPr>
              <a:t>          Climate control      </a:t>
            </a:r>
          </a:p>
          <a:p>
            <a:pPr marL="342900" indent="-342900">
              <a:buClr>
                <a:srgbClr val="92D050"/>
              </a:buClr>
              <a:buFont typeface="Wingdings" pitchFamily="2" charset="2"/>
              <a:buChar char="Ø"/>
            </a:pPr>
            <a:r>
              <a:rPr lang="en-US" sz="2000" dirty="0">
                <a:solidFill>
                  <a:schemeClr val="bg1">
                    <a:lumMod val="85000"/>
                  </a:schemeClr>
                </a:solidFill>
              </a:rPr>
              <a:t>          Process control</a:t>
            </a:r>
          </a:p>
        </p:txBody>
      </p:sp>
      <p:pic>
        <p:nvPicPr>
          <p:cNvPr id="13" name="Picture 12"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927" y="925604"/>
            <a:ext cx="539914" cy="420788"/>
          </a:xfrm>
          <a:prstGeom prst="rect">
            <a:avLst/>
          </a:prstGeom>
          <a:scene3d>
            <a:camera prst="orthographicFront"/>
            <a:lightRig rig="threePt" dir="t"/>
          </a:scene3d>
          <a:sp3d z="38100000"/>
        </p:spPr>
      </p:pic>
      <p:pic>
        <p:nvPicPr>
          <p:cNvPr id="14" name="Picture 13" descr="C:\Users\Ramzi\AppData\Local\Microsoft\Windows\INetCache\Content.Word\petersime_head.jpg"/>
          <p:cNvPicPr/>
          <p:nvPr/>
        </p:nvPicPr>
        <p:blipFill>
          <a:blip r:embed="rId5" cstate="print"/>
          <a:srcRect/>
          <a:stretch>
            <a:fillRect/>
          </a:stretch>
        </p:blipFill>
        <p:spPr bwMode="auto">
          <a:xfrm>
            <a:off x="6660112" y="1351721"/>
            <a:ext cx="3878932" cy="1954187"/>
          </a:xfrm>
          <a:prstGeom prst="rect">
            <a:avLst/>
          </a:prstGeom>
          <a:ln>
            <a:noFill/>
          </a:ln>
          <a:effectLst>
            <a:softEdge rad="1270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581" b="95419" l="3448" r="97328">
                        <a14:foregroundMark x1="45000" y1="10111" x2="39397" y2="10900"/>
                        <a14:foregroundMark x1="50948" y1="10111" x2="50000" y2="6161"/>
                        <a14:foregroundMark x1="55172" y1="18009" x2="60862" y2="22591"/>
                        <a14:foregroundMark x1="64655" y1="27804" x2="70086" y2="38547"/>
                        <a14:foregroundMark x1="70517" y1="38547" x2="79397" y2="52923"/>
                        <a14:foregroundMark x1="75345" y1="57188" x2="67241" y2="71090"/>
                        <a14:foregroundMark x1="62759" y1="78199" x2="62759" y2="78199"/>
                        <a14:foregroundMark x1="58103" y1="84834" x2="45172" y2="85150"/>
                        <a14:foregroundMark x1="45172" y1="85150" x2="45172" y2="85150"/>
                        <a14:foregroundMark x1="44569" y1="87678" x2="32500" y2="78199"/>
                        <a14:foregroundMark x1="32500" y1="78199" x2="29310" y2="70774"/>
                        <a14:foregroundMark x1="26379" y1="77093" x2="18534" y2="60032"/>
                        <a14:foregroundMark x1="27759" y1="83728" x2="18448" y2="67141"/>
                        <a14:foregroundMark x1="24914" y1="85940" x2="21379" y2="70774"/>
                        <a14:foregroundMark x1="35517" y1="90837" x2="29138" y2="73618"/>
                        <a14:foregroundMark x1="40345" y1="95419" x2="32586" y2="93839"/>
                        <a14:foregroundMark x1="91379" y1="80253" x2="85345" y2="84834"/>
                        <a14:foregroundMark x1="89224" y1="81043" x2="97328" y2="72038"/>
                        <a14:foregroundMark x1="96207" y1="73934" x2="88103" y2="81043"/>
                        <a14:foregroundMark x1="16207" y1="40284" x2="12328" y2="28594"/>
                        <a14:foregroundMark x1="5690" y1="30964" x2="6466" y2="32385"/>
                        <a14:foregroundMark x1="5517" y1="28594" x2="16724" y2="22591"/>
                        <a14:foregroundMark x1="17155" y1="24013" x2="14828" y2="23223"/>
                        <a14:foregroundMark x1="18879" y1="21801" x2="14655" y2="23539"/>
                        <a14:foregroundMark x1="14655" y1="22275" x2="14655" y2="22275"/>
                        <a14:foregroundMark x1="15603" y1="21801" x2="15603" y2="21801"/>
                        <a14:foregroundMark x1="16983" y1="21169" x2="16983" y2="21169"/>
                        <a14:foregroundMark x1="18448" y1="20853" x2="18448" y2="20853"/>
                        <a14:foregroundMark x1="16379" y1="21169" x2="16379" y2="21169"/>
                        <a14:foregroundMark x1="3793" y1="26382" x2="3793" y2="26382"/>
                        <a14:foregroundMark x1="53017" y1="10900" x2="53017" y2="10900"/>
                        <a14:foregroundMark x1="4138" y1="24487" x2="4138" y2="24487"/>
                        <a14:foregroundMark x1="3534" y1="26540" x2="3534" y2="26540"/>
                        <a14:foregroundMark x1="43534" y1="4581" x2="43534" y2="4581"/>
                        <a14:foregroundMark x1="40776" y1="5213" x2="40776" y2="5213"/>
                        <a14:foregroundMark x1="39138" y1="5845" x2="39138" y2="5845"/>
                        <a14:foregroundMark x1="39741" y1="5529" x2="39741" y2="5529"/>
                        <a14:foregroundMark x1="38621" y1="6319" x2="38621" y2="6319"/>
                        <a14:foregroundMark x1="30690" y1="9321" x2="30690" y2="9321"/>
                        <a14:foregroundMark x1="26034" y1="11374" x2="26034" y2="11374"/>
                      </a14:backgroundRemoval>
                    </a14:imgEffect>
                  </a14:imgLayer>
                </a14:imgProps>
              </a:ext>
              <a:ext uri="{28A0092B-C50C-407E-A947-70E740481C1C}">
                <a14:useLocalDpi xmlns:a14="http://schemas.microsoft.com/office/drawing/2010/main" val="0"/>
              </a:ext>
            </a:extLst>
          </a:blip>
          <a:srcRect/>
          <a:stretch/>
        </p:blipFill>
        <p:spPr bwMode="auto">
          <a:xfrm>
            <a:off x="7929586" y="4409563"/>
            <a:ext cx="3841021" cy="2096005"/>
          </a:xfrm>
          <a:prstGeom prst="rect">
            <a:avLst/>
          </a:prstGeom>
        </p:spPr>
      </p:pic>
      <p:sp>
        <p:nvSpPr>
          <p:cNvPr id="6" name="Rectangle 5"/>
          <p:cNvSpPr/>
          <p:nvPr/>
        </p:nvSpPr>
        <p:spPr>
          <a:xfrm>
            <a:off x="209240" y="259146"/>
            <a:ext cx="7364579" cy="6586418"/>
          </a:xfrm>
          <a:prstGeom prst="rect">
            <a:avLst/>
          </a:prstGeom>
        </p:spPr>
        <p:txBody>
          <a:bodyPr wrap="square">
            <a:spAutoFit/>
          </a:bodyPr>
          <a:lstStyle/>
          <a:p>
            <a:pPr algn="ctr"/>
            <a:r>
              <a:rPr lang="en-US" sz="2400" b="1" dirty="0">
                <a:solidFill>
                  <a:srgbClr val="92D050"/>
                </a:solidFill>
                <a:latin typeface="Tahoma" pitchFamily="34" charset="0"/>
                <a:cs typeface="Tahoma" pitchFamily="34" charset="0"/>
              </a:rPr>
              <a:t>                                </a:t>
            </a:r>
          </a:p>
          <a:p>
            <a:pPr algn="ctr"/>
            <a:r>
              <a:rPr lang="en-US" sz="2400" b="1" dirty="0">
                <a:solidFill>
                  <a:srgbClr val="92D050"/>
                </a:solidFill>
                <a:latin typeface="Tahoma" pitchFamily="34" charset="0"/>
                <a:cs typeface="Tahoma" pitchFamily="34" charset="0"/>
              </a:rPr>
              <a:t>                             </a:t>
            </a:r>
            <a:endParaRPr lang="en-US" sz="2400" b="1" dirty="0" smtClean="0">
              <a:solidFill>
                <a:srgbClr val="92D050"/>
              </a:solidFill>
              <a:latin typeface="Tahoma" pitchFamily="34" charset="0"/>
              <a:cs typeface="Tahoma" pitchFamily="34" charset="0"/>
            </a:endParaRPr>
          </a:p>
          <a:p>
            <a:r>
              <a:rPr lang="en-US" sz="2400" b="1" dirty="0" smtClean="0">
                <a:solidFill>
                  <a:srgbClr val="92D050"/>
                </a:solidFill>
                <a:latin typeface="Tahoma" pitchFamily="34" charset="0"/>
                <a:cs typeface="Tahoma" pitchFamily="34" charset="0"/>
              </a:rPr>
              <a:t>                   Feed </a:t>
            </a:r>
            <a:r>
              <a:rPr lang="en-US" sz="2400" b="1" dirty="0">
                <a:solidFill>
                  <a:srgbClr val="92D050"/>
                </a:solidFill>
                <a:latin typeface="Tahoma" pitchFamily="34" charset="0"/>
                <a:cs typeface="Tahoma" pitchFamily="34" charset="0"/>
              </a:rPr>
              <a:t>Mills</a:t>
            </a:r>
          </a:p>
          <a:p>
            <a:pPr algn="ctr"/>
            <a:endParaRPr lang="en-US" sz="2400" b="1" dirty="0">
              <a:solidFill>
                <a:srgbClr val="92D050"/>
              </a:solidFill>
              <a:latin typeface="Tahoma" pitchFamily="34" charset="0"/>
              <a:cs typeface="Tahoma" pitchFamily="34" charset="0"/>
            </a:endParaRPr>
          </a:p>
          <a:p>
            <a:endParaRPr lang="en-US" sz="1400" b="1" dirty="0"/>
          </a:p>
          <a:p>
            <a:r>
              <a:rPr lang="en-US" sz="2000" b="1" dirty="0">
                <a:solidFill>
                  <a:schemeClr val="bg1">
                    <a:lumMod val="85000"/>
                  </a:schemeClr>
                </a:solidFill>
              </a:rPr>
              <a:t>Design, manufacture and sale of high-quality products in the agricultural segment.</a:t>
            </a:r>
          </a:p>
          <a:p>
            <a:pPr lvl="0" eaLnBrk="0" fontAlgn="base" hangingPunct="0">
              <a:spcBef>
                <a:spcPct val="0"/>
              </a:spcBef>
              <a:spcAft>
                <a:spcPct val="0"/>
              </a:spcAft>
            </a:pPr>
            <a:r>
              <a:rPr lang="en-US" b="1" dirty="0">
                <a:solidFill>
                  <a:schemeClr val="bg1">
                    <a:lumMod val="85000"/>
                  </a:schemeClr>
                </a:solidFill>
              </a:rPr>
              <a:t>Comprehensive investment handling.</a:t>
            </a:r>
          </a:p>
          <a:p>
            <a:pPr lvl="0" eaLnBrk="0" fontAlgn="base" hangingPunct="0">
              <a:spcBef>
                <a:spcPct val="0"/>
              </a:spcBef>
              <a:spcAft>
                <a:spcPct val="0"/>
              </a:spcAft>
            </a:pPr>
            <a:endParaRPr lang="en-US" b="1" dirty="0"/>
          </a:p>
          <a:p>
            <a:pPr lvl="0" eaLnBrk="0" fontAlgn="base" hangingPunct="0">
              <a:spcBef>
                <a:spcPct val="0"/>
              </a:spcBef>
              <a:spcAft>
                <a:spcPct val="0"/>
              </a:spcAft>
            </a:pPr>
            <a:r>
              <a:rPr lang="en-US" sz="2000" b="1" dirty="0">
                <a:solidFill>
                  <a:srgbClr val="92D050"/>
                </a:solidFill>
              </a:rPr>
              <a:t>Full Automation of the feed production process.</a:t>
            </a:r>
          </a:p>
          <a:p>
            <a:pPr eaLnBrk="0" fontAlgn="base" hangingPunct="0">
              <a:spcBef>
                <a:spcPct val="0"/>
              </a:spcBef>
              <a:spcAft>
                <a:spcPct val="0"/>
              </a:spcAft>
            </a:pPr>
            <a:r>
              <a:rPr lang="en-US" b="1" dirty="0">
                <a:solidFill>
                  <a:schemeClr val="bg1">
                    <a:lumMod val="85000"/>
                  </a:schemeClr>
                </a:solidFill>
              </a:rPr>
              <a:t>            </a:t>
            </a:r>
          </a:p>
          <a:p>
            <a:pPr marL="28575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Mills.                                                           Mixers.</a:t>
            </a:r>
          </a:p>
          <a:p>
            <a:pPr marL="285750" lvl="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Micro Dosing.                                            Conveying equipment.</a:t>
            </a:r>
          </a:p>
          <a:p>
            <a:pPr marL="285750" lvl="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Feed silos.                                                  Cleaners.</a:t>
            </a:r>
          </a:p>
          <a:p>
            <a:pPr marL="285750" lvl="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Flex Mix automation.                              Pellet Mills.</a:t>
            </a:r>
          </a:p>
          <a:p>
            <a:pPr marL="28575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Feeders and Conditioners.                     Hammer Mills.       </a:t>
            </a:r>
          </a:p>
          <a:p>
            <a:pPr marL="28575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Heat Treatment.                                       Roller Mills.</a:t>
            </a:r>
          </a:p>
          <a:p>
            <a:pPr marL="28575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Flakers.                                                       Coolers.</a:t>
            </a:r>
          </a:p>
          <a:p>
            <a:pPr marL="28575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Crackers.                                                    Crumplers.</a:t>
            </a:r>
          </a:p>
          <a:p>
            <a:pPr marL="28575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Mechanical briquetting presses. </a:t>
            </a:r>
          </a:p>
          <a:p>
            <a:pPr marL="28575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Metal scraps briquetting presses.</a:t>
            </a:r>
          </a:p>
          <a:p>
            <a:pPr marL="285750" indent="-285750" eaLnBrk="0" fontAlgn="base" hangingPunct="0">
              <a:spcBef>
                <a:spcPct val="0"/>
              </a:spcBef>
              <a:spcAft>
                <a:spcPct val="0"/>
              </a:spcAft>
              <a:buClr>
                <a:srgbClr val="92D050"/>
              </a:buClr>
              <a:buFont typeface="Wingdings" pitchFamily="2" charset="2"/>
              <a:buChar char="Ø"/>
            </a:pPr>
            <a:r>
              <a:rPr lang="en-US" b="1" dirty="0">
                <a:solidFill>
                  <a:schemeClr val="bg1">
                    <a:lumMod val="85000"/>
                  </a:schemeClr>
                </a:solidFill>
              </a:rPr>
              <a:t>            Metal sludge hydraulic briquetting presses.</a:t>
            </a:r>
          </a:p>
        </p:txBody>
      </p:sp>
      <p:pic>
        <p:nvPicPr>
          <p:cNvPr id="2053" name="Picture 5" descr="Compound Feed Engineering - New Pelleting Equipmen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42" b="95694" l="8333" r="92667">
                        <a14:foregroundMark x1="21000" y1="5742" x2="21000" y2="5742"/>
                        <a14:foregroundMark x1="78000" y1="91866" x2="78000" y2="91866"/>
                        <a14:foregroundMark x1="91333" y1="74641" x2="91333" y2="74641"/>
                        <a14:foregroundMark x1="90333" y1="58852" x2="90333" y2="58852"/>
                        <a14:foregroundMark x1="92000" y1="66507" x2="92000" y2="66507"/>
                        <a14:foregroundMark x1="91000" y1="57416" x2="91000" y2="57416"/>
                        <a14:foregroundMark x1="92667" y1="44498" x2="92667" y2="44498"/>
                        <a14:foregroundMark x1="91333" y1="50718" x2="91333" y2="50718"/>
                        <a14:foregroundMark x1="91000" y1="48325" x2="91000" y2="49282"/>
                        <a14:foregroundMark x1="71000" y1="96172" x2="71000" y2="96172"/>
                        <a14:foregroundMark x1="27667" y1="28708" x2="27667" y2="28708"/>
                        <a14:foregroundMark x1="8333" y1="37321" x2="8333" y2="37321"/>
                        <a14:foregroundMark x1="48000" y1="62679" x2="48000" y2="62679"/>
                        <a14:foregroundMark x1="41667" y1="82775" x2="41667" y2="82775"/>
                        <a14:foregroundMark x1="40000" y1="83254" x2="40000" y2="83254"/>
                      </a14:backgroundRemoval>
                    </a14:imgEffect>
                  </a14:imgLayer>
                </a14:imgProps>
              </a:ext>
              <a:ext uri="{28A0092B-C50C-407E-A947-70E740481C1C}">
                <a14:useLocalDpi xmlns:a14="http://schemas.microsoft.com/office/drawing/2010/main" val="0"/>
              </a:ext>
            </a:extLst>
          </a:blip>
          <a:srcRect/>
          <a:stretch>
            <a:fillRect/>
          </a:stretch>
        </p:blipFill>
        <p:spPr bwMode="auto">
          <a:xfrm>
            <a:off x="7929586" y="2305078"/>
            <a:ext cx="3678214"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AGROUE\ECO\XACT\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9586" y="259146"/>
            <a:ext cx="3557581"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3927" y="1003038"/>
            <a:ext cx="539914" cy="420788"/>
          </a:xfrm>
          <a:prstGeom prst="rect">
            <a:avLst/>
          </a:prstGeom>
          <a:scene3d>
            <a:camera prst="orthographicFront"/>
            <a:lightRig rig="threePt" dir="t"/>
          </a:scene3d>
          <a:sp3d z="38100000"/>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53535"/>
        </a:solidFill>
        <a:effectLst/>
      </p:bgPr>
    </p:bg>
    <p:spTree>
      <p:nvGrpSpPr>
        <p:cNvPr id="1" name=""/>
        <p:cNvGrpSpPr/>
        <p:nvPr/>
      </p:nvGrpSpPr>
      <p:grpSpPr>
        <a:xfrm>
          <a:off x="0" y="0"/>
          <a:ext cx="0" cy="0"/>
          <a:chOff x="0" y="0"/>
          <a:chExt cx="0" cy="0"/>
        </a:xfrm>
      </p:grpSpPr>
      <p:sp>
        <p:nvSpPr>
          <p:cNvPr id="9" name="Rectangle 8"/>
          <p:cNvSpPr/>
          <p:nvPr/>
        </p:nvSpPr>
        <p:spPr>
          <a:xfrm>
            <a:off x="1673884" y="1041023"/>
            <a:ext cx="3062064" cy="461665"/>
          </a:xfrm>
          <a:prstGeom prst="rect">
            <a:avLst/>
          </a:prstGeom>
        </p:spPr>
        <p:txBody>
          <a:bodyPr wrap="square">
            <a:spAutoFit/>
          </a:bodyPr>
          <a:lstStyle/>
          <a:p>
            <a:pPr algn="ctr"/>
            <a:r>
              <a:rPr lang="en-US" sz="2400" b="1" dirty="0">
                <a:solidFill>
                  <a:srgbClr val="92D050"/>
                </a:solidFill>
                <a:latin typeface="Tahoma" pitchFamily="34" charset="0"/>
                <a:cs typeface="Tahoma" pitchFamily="34" charset="0"/>
              </a:rPr>
              <a:t>S</a:t>
            </a:r>
            <a:r>
              <a:rPr lang="en-US" sz="2400" b="1" dirty="0" smtClean="0">
                <a:solidFill>
                  <a:srgbClr val="92D050"/>
                </a:solidFill>
                <a:latin typeface="Tahoma" pitchFamily="34" charset="0"/>
                <a:cs typeface="Tahoma" pitchFamily="34" charset="0"/>
              </a:rPr>
              <a:t>laughterhouse</a:t>
            </a:r>
            <a:endParaRPr lang="en-US" sz="2400" dirty="0"/>
          </a:p>
        </p:txBody>
      </p:sp>
      <p:sp>
        <p:nvSpPr>
          <p:cNvPr id="2" name="Rectangle 1">
            <a:extLst>
              <a:ext uri="{FF2B5EF4-FFF2-40B4-BE49-F238E27FC236}">
                <a16:creationId xmlns:a16="http://schemas.microsoft.com/office/drawing/2014/main" xmlns="" id="{31DDD331-B1BD-4176-A6BB-71B530524EB9}"/>
              </a:ext>
            </a:extLst>
          </p:cNvPr>
          <p:cNvSpPr/>
          <p:nvPr/>
        </p:nvSpPr>
        <p:spPr>
          <a:xfrm>
            <a:off x="598711" y="1905798"/>
            <a:ext cx="3570848" cy="4370427"/>
          </a:xfrm>
          <a:prstGeom prst="rect">
            <a:avLst/>
          </a:prstGeom>
        </p:spPr>
        <p:txBody>
          <a:bodyPr wrap="square">
            <a:spAutoFit/>
          </a:bodyPr>
          <a:lstStyle/>
          <a:p>
            <a:pPr fontAlgn="base">
              <a:spcBef>
                <a:spcPct val="0"/>
              </a:spcBef>
              <a:spcAft>
                <a:spcPct val="0"/>
              </a:spcAft>
              <a:tabLst>
                <a:tab pos="914400" algn="l"/>
              </a:tabLst>
            </a:pPr>
            <a:r>
              <a:rPr lang="en-US" b="1" dirty="0">
                <a:solidFill>
                  <a:srgbClr val="92D050"/>
                </a:solidFill>
                <a:latin typeface="Arial" pitchFamily="34" charset="0"/>
                <a:ea typeface="Times New Roman" pitchFamily="18" charset="0"/>
                <a:cs typeface="Arial" pitchFamily="34" charset="0"/>
              </a:rPr>
              <a:t>LIVE BIRD HANDLING</a:t>
            </a:r>
            <a:endParaRPr lang="en-US" b="1" dirty="0">
              <a:solidFill>
                <a:srgbClr val="92D050"/>
              </a:solidFill>
              <a:latin typeface="Arial" pitchFamily="34" charset="0"/>
              <a:cs typeface="Arial" pitchFamily="34" charset="0"/>
            </a:endParaRP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CRATE SYSTEM</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DRAWER SYSTEM</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CONTAINER SYSTEM</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MULTISTAGE CO2 STUNNING SYSTEM</a:t>
            </a:r>
          </a:p>
          <a:p>
            <a:pPr eaLnBrk="0" fontAlgn="base" hangingPunct="0">
              <a:spcBef>
                <a:spcPct val="0"/>
              </a:spcBef>
              <a:spcAft>
                <a:spcPct val="0"/>
              </a:spcAft>
              <a:buFontTx/>
              <a:buChar char="•"/>
              <a:tabLst>
                <a:tab pos="914400" algn="l"/>
              </a:tabLst>
            </a:pPr>
            <a:endParaRPr lang="ar-JO" b="1" dirty="0">
              <a:solidFill>
                <a:schemeClr val="bg1">
                  <a:lumMod val="85000"/>
                </a:schemeClr>
              </a:solidFill>
              <a:latin typeface="Arial" pitchFamily="34" charset="0"/>
              <a:ea typeface="Times New Roman" pitchFamily="18" charset="0"/>
              <a:cs typeface="Arial" pitchFamily="34" charset="0"/>
            </a:endParaRPr>
          </a:p>
          <a:p>
            <a:pPr eaLnBrk="0" fontAlgn="base" hangingPunct="0">
              <a:spcBef>
                <a:spcPct val="0"/>
              </a:spcBef>
              <a:spcAft>
                <a:spcPct val="0"/>
              </a:spcAft>
              <a:tabLst>
                <a:tab pos="914400" algn="l"/>
              </a:tabLst>
            </a:pPr>
            <a:r>
              <a:rPr lang="en-US" b="1" dirty="0">
                <a:solidFill>
                  <a:srgbClr val="92D050"/>
                </a:solidFill>
                <a:latin typeface="Arial" pitchFamily="34" charset="0"/>
                <a:ea typeface="Times New Roman" pitchFamily="18" charset="0"/>
                <a:cs typeface="Arial" pitchFamily="34" charset="0"/>
              </a:rPr>
              <a:t>SLAUGHTERINGKILLER</a:t>
            </a:r>
            <a:endParaRPr lang="en-US" b="1" dirty="0">
              <a:solidFill>
                <a:srgbClr val="92D050"/>
              </a:solidFill>
              <a:latin typeface="Arial" pitchFamily="34" charset="0"/>
              <a:cs typeface="Arial" pitchFamily="34" charset="0"/>
            </a:endParaRP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BIRD COUNTER VISION M1.0</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ELECTRICAL STIMULATOR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JET STREAM SCALDER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PLUCKER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TAIL FEATHER PULLER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HEAD PULLER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HOCK CUTTER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FEET CUTTER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FOOTPAD INSPECTION SYSTEM</a:t>
            </a:r>
          </a:p>
        </p:txBody>
      </p:sp>
      <p:sp>
        <p:nvSpPr>
          <p:cNvPr id="3" name="Rectangle 2">
            <a:extLst>
              <a:ext uri="{FF2B5EF4-FFF2-40B4-BE49-F238E27FC236}">
                <a16:creationId xmlns:a16="http://schemas.microsoft.com/office/drawing/2014/main" xmlns="" id="{F055AD48-0170-4D44-B64F-EDF866028CE2}"/>
              </a:ext>
            </a:extLst>
          </p:cNvPr>
          <p:cNvSpPr/>
          <p:nvPr/>
        </p:nvSpPr>
        <p:spPr>
          <a:xfrm>
            <a:off x="4372692" y="1881196"/>
            <a:ext cx="3570848" cy="4770537"/>
          </a:xfrm>
          <a:prstGeom prst="rect">
            <a:avLst/>
          </a:prstGeom>
        </p:spPr>
        <p:txBody>
          <a:bodyPr wrap="square">
            <a:spAutoFit/>
          </a:bodyPr>
          <a:lstStyle/>
          <a:p>
            <a:pPr eaLnBrk="0" fontAlgn="base" hangingPunct="0">
              <a:spcBef>
                <a:spcPct val="0"/>
              </a:spcBef>
              <a:spcAft>
                <a:spcPct val="0"/>
              </a:spcAft>
              <a:tabLst>
                <a:tab pos="914400" algn="l"/>
              </a:tabLst>
            </a:pPr>
            <a:r>
              <a:rPr lang="en-US" b="1" dirty="0">
                <a:solidFill>
                  <a:srgbClr val="92D050"/>
                </a:solidFill>
                <a:latin typeface="Arial" pitchFamily="34" charset="0"/>
                <a:ea typeface="Times New Roman" pitchFamily="18" charset="0"/>
                <a:cs typeface="Arial" pitchFamily="34" charset="0"/>
              </a:rPr>
              <a:t>CHILLING</a:t>
            </a:r>
            <a:endParaRPr lang="en-US" b="1" dirty="0">
              <a:solidFill>
                <a:srgbClr val="92D050"/>
              </a:solidFill>
              <a:latin typeface="Arial" pitchFamily="34" charset="0"/>
              <a:cs typeface="Arial" pitchFamily="34" charset="0"/>
            </a:endParaRP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IMMERSION CHILLING</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SPRAY CHILLING</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AIR CHILLING</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MOISTENING SYSTEM</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GIBLET CHILLING</a:t>
            </a:r>
          </a:p>
          <a:p>
            <a:pPr eaLnBrk="0" fontAlgn="base" hangingPunct="0">
              <a:spcBef>
                <a:spcPct val="0"/>
              </a:spcBef>
              <a:spcAft>
                <a:spcPct val="0"/>
              </a:spcAft>
              <a:buFontTx/>
              <a:buChar char="•"/>
              <a:tabLst>
                <a:tab pos="914400" algn="l"/>
              </a:tabLst>
            </a:pPr>
            <a:endParaRPr lang="ar-JO" sz="1000" b="1" dirty="0">
              <a:solidFill>
                <a:schemeClr val="bg1">
                  <a:lumMod val="85000"/>
                </a:schemeClr>
              </a:solidFill>
              <a:latin typeface="Arial" pitchFamily="34" charset="0"/>
              <a:ea typeface="Times New Roman" pitchFamily="18" charset="0"/>
              <a:cs typeface="Arial" pitchFamily="34" charset="0"/>
            </a:endParaRPr>
          </a:p>
          <a:p>
            <a:pPr eaLnBrk="0" fontAlgn="base" hangingPunct="0">
              <a:spcBef>
                <a:spcPct val="0"/>
              </a:spcBef>
              <a:spcAft>
                <a:spcPct val="0"/>
              </a:spcAft>
              <a:tabLst>
                <a:tab pos="914400" algn="l"/>
              </a:tabLst>
            </a:pPr>
            <a:endParaRPr lang="ar-JO" b="1" dirty="0">
              <a:solidFill>
                <a:schemeClr val="bg1">
                  <a:lumMod val="85000"/>
                </a:schemeClr>
              </a:solidFill>
              <a:latin typeface="Arial" pitchFamily="34" charset="0"/>
              <a:ea typeface="Times New Roman" pitchFamily="18" charset="0"/>
              <a:cs typeface="Arial" pitchFamily="34" charset="0"/>
            </a:endParaRPr>
          </a:p>
          <a:p>
            <a:pPr eaLnBrk="0" fontAlgn="base" hangingPunct="0">
              <a:spcBef>
                <a:spcPct val="0"/>
              </a:spcBef>
              <a:spcAft>
                <a:spcPct val="0"/>
              </a:spcAft>
              <a:tabLst>
                <a:tab pos="914400" algn="l"/>
              </a:tabLst>
            </a:pPr>
            <a:r>
              <a:rPr lang="en-US" b="1" dirty="0">
                <a:solidFill>
                  <a:srgbClr val="92D050"/>
                </a:solidFill>
                <a:latin typeface="Arial" pitchFamily="34" charset="0"/>
                <a:ea typeface="Times New Roman" pitchFamily="18" charset="0"/>
                <a:cs typeface="Arial" pitchFamily="34" charset="0"/>
              </a:rPr>
              <a:t>EVISCERATION</a:t>
            </a:r>
            <a:endParaRPr lang="en-US" b="1" dirty="0">
              <a:solidFill>
                <a:srgbClr val="92D050"/>
              </a:solidFill>
              <a:latin typeface="Arial" pitchFamily="34" charset="0"/>
              <a:cs typeface="Arial" pitchFamily="34" charset="0"/>
            </a:endParaRP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VENT CUTTER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OPENING MACHINE</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FAT RETENTION MACHINE</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MAESTRO EVISCERATOR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CROPPING MACHINE</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NECK BREAKER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FINAL INSPECTION MACHINE</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INSIDE/OUTSIDE BIRD WASHER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MAGS AUTOMATIC GIBLET HARVESTING</a:t>
            </a:r>
            <a:r>
              <a:rPr lang="ar-JO" sz="1600" b="1" dirty="0">
                <a:solidFill>
                  <a:schemeClr val="bg1">
                    <a:lumMod val="85000"/>
                  </a:schemeClr>
                </a:solidFill>
              </a:rPr>
              <a:t> </a:t>
            </a:r>
            <a:r>
              <a:rPr lang="en-US" sz="1600" b="1" dirty="0">
                <a:solidFill>
                  <a:schemeClr val="bg1">
                    <a:lumMod val="85000"/>
                  </a:schemeClr>
                </a:solidFill>
              </a:rPr>
              <a:t>SOLUTION</a:t>
            </a:r>
          </a:p>
        </p:txBody>
      </p:sp>
      <p:sp>
        <p:nvSpPr>
          <p:cNvPr id="4" name="Rectangle 3">
            <a:extLst>
              <a:ext uri="{FF2B5EF4-FFF2-40B4-BE49-F238E27FC236}">
                <a16:creationId xmlns:a16="http://schemas.microsoft.com/office/drawing/2014/main" xmlns="" id="{AD0B1E70-2429-413C-8D0E-87FFF955CD4E}"/>
              </a:ext>
            </a:extLst>
          </p:cNvPr>
          <p:cNvSpPr/>
          <p:nvPr/>
        </p:nvSpPr>
        <p:spPr>
          <a:xfrm>
            <a:off x="8146673" y="1502688"/>
            <a:ext cx="3570848" cy="5355312"/>
          </a:xfrm>
          <a:prstGeom prst="rect">
            <a:avLst/>
          </a:prstGeom>
        </p:spPr>
        <p:txBody>
          <a:bodyPr wrap="square">
            <a:spAutoFit/>
          </a:bodyPr>
          <a:lstStyle/>
          <a:p>
            <a:pPr eaLnBrk="0" fontAlgn="base" hangingPunct="0">
              <a:spcBef>
                <a:spcPct val="0"/>
              </a:spcBef>
              <a:spcAft>
                <a:spcPct val="0"/>
              </a:spcAft>
              <a:tabLst>
                <a:tab pos="914400" algn="l"/>
              </a:tabLst>
            </a:pPr>
            <a:r>
              <a:rPr lang="en-US" b="1" dirty="0">
                <a:solidFill>
                  <a:srgbClr val="92D050"/>
                </a:solidFill>
                <a:latin typeface="Arial" pitchFamily="34" charset="0"/>
                <a:ea typeface="Times New Roman" pitchFamily="18" charset="0"/>
                <a:cs typeface="Arial" pitchFamily="34" charset="0"/>
              </a:rPr>
              <a:t>WEIGHING &amp; MEASUREMENT</a:t>
            </a:r>
            <a:endParaRPr lang="en-US" b="1" dirty="0">
              <a:solidFill>
                <a:srgbClr val="92D050"/>
              </a:solidFill>
              <a:latin typeface="Arial" pitchFamily="34" charset="0"/>
              <a:cs typeface="Arial" pitchFamily="34" charset="0"/>
            </a:endParaRP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QUALITY GRADING SYSTEM</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MLOGIC DISTRIBUTION MANAGER M5</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FLEX GRADER M1.0</a:t>
            </a:r>
          </a:p>
          <a:p>
            <a:pPr eaLnBrk="0" fontAlgn="base" hangingPunct="0">
              <a:spcBef>
                <a:spcPct val="0"/>
              </a:spcBef>
              <a:spcAft>
                <a:spcPct val="0"/>
              </a:spcAft>
              <a:tabLst>
                <a:tab pos="914400" algn="l"/>
              </a:tabLst>
            </a:pPr>
            <a:r>
              <a:rPr lang="en-US" b="1" dirty="0">
                <a:solidFill>
                  <a:srgbClr val="92D050"/>
                </a:solidFill>
                <a:latin typeface="Arial" pitchFamily="34" charset="0"/>
                <a:ea typeface="Times New Roman" pitchFamily="18" charset="0"/>
                <a:cs typeface="Arial" pitchFamily="34" charset="0"/>
              </a:rPr>
              <a:t>PACKAGING &amp; DISPATCH</a:t>
            </a:r>
            <a:endParaRPr lang="en-US" b="1" dirty="0">
              <a:solidFill>
                <a:srgbClr val="92D050"/>
              </a:solidFill>
              <a:latin typeface="Arial" pitchFamily="34" charset="0"/>
              <a:cs typeface="Arial" pitchFamily="34" charset="0"/>
            </a:endParaRP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BIRD BAGGING MACHINE</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TRUSSING MACHINE</a:t>
            </a:r>
          </a:p>
          <a:p>
            <a:pPr eaLnBrk="0" fontAlgn="base" hangingPunct="0">
              <a:spcBef>
                <a:spcPct val="0"/>
              </a:spcBef>
              <a:spcAft>
                <a:spcPct val="0"/>
              </a:spcAft>
              <a:tabLst>
                <a:tab pos="914400" algn="l"/>
              </a:tabLst>
            </a:pPr>
            <a:r>
              <a:rPr lang="en-US" b="1" dirty="0">
                <a:solidFill>
                  <a:srgbClr val="92D050"/>
                </a:solidFill>
                <a:latin typeface="Arial" pitchFamily="34" charset="0"/>
                <a:ea typeface="Times New Roman" pitchFamily="18" charset="0"/>
                <a:cs typeface="Arial" pitchFamily="34" charset="0"/>
              </a:rPr>
              <a:t>TRANSFER &amp; CONVEYORS</a:t>
            </a:r>
            <a:endParaRPr lang="en-US" b="1" dirty="0">
              <a:solidFill>
                <a:srgbClr val="92D050"/>
              </a:solidFill>
              <a:latin typeface="Arial" pitchFamily="34" charset="0"/>
              <a:cs typeface="Arial" pitchFamily="34" charset="0"/>
            </a:endParaRP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RM1200 REHANGER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SYNCOM REHANGER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CARTTON freezer </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Carton freezer -35C </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sorting and palletization -5 C</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Automatic pallet storage -20C</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PALLET supply for truck distribution -5C</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BY PRODUCT HANDLING</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FEATHER PRESS</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OFFAL SEPARATOR</a:t>
            </a:r>
          </a:p>
          <a:p>
            <a:pPr marL="742950" lvl="1" indent="-285750" eaLnBrk="0" fontAlgn="base" hangingPunct="0">
              <a:spcBef>
                <a:spcPct val="0"/>
              </a:spcBef>
              <a:spcAft>
                <a:spcPct val="0"/>
              </a:spcAft>
              <a:buSzPct val="100000"/>
              <a:buFont typeface="Arial" panose="020B0604020202020204" pitchFamily="34" charset="0"/>
              <a:buChar char="•"/>
              <a:tabLst>
                <a:tab pos="914400" algn="l"/>
              </a:tabLst>
            </a:pPr>
            <a:r>
              <a:rPr lang="en-US" sz="1600" b="1" dirty="0">
                <a:solidFill>
                  <a:schemeClr val="bg1">
                    <a:lumMod val="85000"/>
                  </a:schemeClr>
                </a:solidFill>
              </a:rPr>
              <a:t>CRUSHER</a:t>
            </a:r>
          </a:p>
        </p:txBody>
      </p:sp>
      <p:pic>
        <p:nvPicPr>
          <p:cNvPr id="7" name="Picture 6"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27" y="986542"/>
            <a:ext cx="539914" cy="420788"/>
          </a:xfrm>
          <a:prstGeom prst="rect">
            <a:avLst/>
          </a:prstGeom>
          <a:scene3d>
            <a:camera prst="orthographicFront"/>
            <a:lightRig rig="threePt" dir="t"/>
          </a:scene3d>
          <a:sp3d z="38100000"/>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4" name="Rectangle 3"/>
          <p:cNvSpPr/>
          <p:nvPr/>
        </p:nvSpPr>
        <p:spPr>
          <a:xfrm>
            <a:off x="248226" y="1622885"/>
            <a:ext cx="7528792" cy="3754874"/>
          </a:xfrm>
          <a:prstGeom prst="rect">
            <a:avLst/>
          </a:prstGeom>
        </p:spPr>
        <p:txBody>
          <a:bodyPr wrap="square">
            <a:spAutoFit/>
          </a:bodyPr>
          <a:lstStyle/>
          <a:p>
            <a:pPr algn="ctr"/>
            <a:r>
              <a:rPr lang="en-US" sz="2800" b="1" dirty="0">
                <a:solidFill>
                  <a:schemeClr val="bg1">
                    <a:lumMod val="85000"/>
                  </a:schemeClr>
                </a:solidFill>
              </a:rPr>
              <a:t>Welcome to</a:t>
            </a:r>
            <a:r>
              <a:rPr lang="en-US" sz="2400" b="1" dirty="0">
                <a:solidFill>
                  <a:schemeClr val="bg1">
                    <a:lumMod val="85000"/>
                  </a:schemeClr>
                </a:solidFill>
              </a:rPr>
              <a:t> </a:t>
            </a:r>
            <a:r>
              <a:rPr lang="en-US" sz="2800" b="1" dirty="0">
                <a:solidFill>
                  <a:srgbClr val="92D050"/>
                </a:solidFill>
              </a:rPr>
              <a:t>Agro United Engineering</a:t>
            </a:r>
          </a:p>
          <a:p>
            <a:endParaRPr lang="en-US" sz="1600" dirty="0"/>
          </a:p>
          <a:p>
            <a:pPr algn="just"/>
            <a:r>
              <a:rPr lang="en-US" sz="2000" dirty="0">
                <a:solidFill>
                  <a:schemeClr val="bg1">
                    <a:lumMod val="85000"/>
                  </a:schemeClr>
                </a:solidFill>
              </a:rPr>
              <a:t>With extensive industry experience and </a:t>
            </a:r>
            <a:r>
              <a:rPr lang="en-US" sz="2000" dirty="0" smtClean="0">
                <a:solidFill>
                  <a:schemeClr val="bg1">
                    <a:lumMod val="85000"/>
                  </a:schemeClr>
                </a:solidFill>
              </a:rPr>
              <a:t>regional reach</a:t>
            </a:r>
            <a:r>
              <a:rPr lang="en-US" sz="2000" dirty="0">
                <a:solidFill>
                  <a:schemeClr val="bg1">
                    <a:lumMod val="85000"/>
                  </a:schemeClr>
                </a:solidFill>
              </a:rPr>
              <a:t>, our qualified team of professionals is able to bring you comprehensive assistance across our product range and your application categories. Together with our world leading Principals, we aim to deliver technical innovation, application technology, superior service and customer satisfaction.</a:t>
            </a:r>
          </a:p>
          <a:p>
            <a:pPr algn="just"/>
            <a:r>
              <a:rPr lang="en-US" sz="2000" dirty="0">
                <a:solidFill>
                  <a:schemeClr val="bg1">
                    <a:lumMod val="85000"/>
                  </a:schemeClr>
                </a:solidFill>
              </a:rPr>
              <a:t>To sustain our position as a market-leading distributor in the region, </a:t>
            </a:r>
            <a:endParaRPr lang="en-US" dirty="0">
              <a:solidFill>
                <a:schemeClr val="bg1">
                  <a:lumMod val="85000"/>
                </a:schemeClr>
              </a:solidFill>
            </a:endParaRPr>
          </a:p>
          <a:p>
            <a:pPr algn="just"/>
            <a:r>
              <a:rPr lang="en-US" dirty="0">
                <a:solidFill>
                  <a:schemeClr val="bg1">
                    <a:lumMod val="85000"/>
                  </a:schemeClr>
                </a:solidFill>
              </a:rPr>
              <a:t>      </a:t>
            </a:r>
            <a:r>
              <a:rPr lang="en-US" dirty="0" smtClean="0">
                <a:solidFill>
                  <a:schemeClr val="bg1">
                    <a:lumMod val="85000"/>
                  </a:schemeClr>
                </a:solidFill>
              </a:rPr>
              <a:t>We </a:t>
            </a:r>
            <a:r>
              <a:rPr lang="en-US" dirty="0">
                <a:solidFill>
                  <a:schemeClr val="bg1">
                    <a:lumMod val="85000"/>
                  </a:schemeClr>
                </a:solidFill>
              </a:rPr>
              <a:t>are excited about the markets and industries we service.</a:t>
            </a:r>
          </a:p>
          <a:p>
            <a:pPr algn="just"/>
            <a:r>
              <a:rPr lang="en-US" dirty="0">
                <a:solidFill>
                  <a:schemeClr val="bg1">
                    <a:lumMod val="85000"/>
                  </a:schemeClr>
                </a:solidFill>
              </a:rPr>
              <a:t>      </a:t>
            </a:r>
            <a:r>
              <a:rPr lang="en-US" dirty="0" smtClean="0">
                <a:solidFill>
                  <a:schemeClr val="bg1">
                    <a:lumMod val="85000"/>
                  </a:schemeClr>
                </a:solidFill>
              </a:rPr>
              <a:t>We </a:t>
            </a:r>
            <a:r>
              <a:rPr lang="en-US" dirty="0">
                <a:solidFill>
                  <a:schemeClr val="bg1">
                    <a:lumMod val="85000"/>
                  </a:schemeClr>
                </a:solidFill>
              </a:rPr>
              <a:t>are proud of </a:t>
            </a:r>
            <a:r>
              <a:rPr lang="en-US" dirty="0" smtClean="0">
                <a:solidFill>
                  <a:schemeClr val="bg1">
                    <a:lumMod val="85000"/>
                  </a:schemeClr>
                </a:solidFill>
              </a:rPr>
              <a:t>our core values we aim to grow together with </a:t>
            </a:r>
            <a:r>
              <a:rPr lang="en-US" dirty="0">
                <a:solidFill>
                  <a:schemeClr val="bg1">
                    <a:lumMod val="85000"/>
                  </a:schemeClr>
                </a:solidFill>
              </a:rPr>
              <a:t>our </a:t>
            </a:r>
            <a:r>
              <a:rPr lang="en-US" dirty="0" smtClean="0">
                <a:solidFill>
                  <a:schemeClr val="bg1">
                    <a:lumMod val="85000"/>
                  </a:schemeClr>
                </a:solidFill>
              </a:rPr>
              <a:t>clients</a:t>
            </a:r>
            <a:endParaRPr lang="en-US" dirty="0">
              <a:solidFill>
                <a:schemeClr val="bg1">
                  <a:lumMod val="85000"/>
                </a:schemeClr>
              </a:solidFill>
            </a:endParaRPr>
          </a:p>
          <a:p>
            <a:pPr algn="just"/>
            <a:r>
              <a:rPr lang="en-US" dirty="0">
                <a:solidFill>
                  <a:schemeClr val="bg1">
                    <a:lumMod val="85000"/>
                  </a:schemeClr>
                </a:solidFill>
              </a:rPr>
              <a:t>      </a:t>
            </a:r>
            <a:r>
              <a:rPr lang="en-US" dirty="0" smtClean="0">
                <a:solidFill>
                  <a:schemeClr val="bg1">
                    <a:lumMod val="85000"/>
                  </a:schemeClr>
                </a:solidFill>
              </a:rPr>
              <a:t>We </a:t>
            </a:r>
            <a:r>
              <a:rPr lang="en-US" dirty="0">
                <a:solidFill>
                  <a:schemeClr val="bg1">
                    <a:lumMod val="85000"/>
                  </a:schemeClr>
                </a:solidFill>
              </a:rPr>
              <a:t>are passionate about being our </a:t>
            </a:r>
            <a:r>
              <a:rPr lang="en-US" dirty="0" smtClean="0">
                <a:solidFill>
                  <a:schemeClr val="bg1">
                    <a:lumMod val="85000"/>
                  </a:schemeClr>
                </a:solidFill>
              </a:rPr>
              <a:t>Customer's preferred </a:t>
            </a:r>
            <a:r>
              <a:rPr lang="en-US" dirty="0">
                <a:solidFill>
                  <a:schemeClr val="bg1">
                    <a:lumMod val="85000"/>
                  </a:schemeClr>
                </a:solidFill>
              </a:rPr>
              <a:t>business </a:t>
            </a:r>
            <a:r>
              <a:rPr lang="en-US" dirty="0" smtClean="0">
                <a:solidFill>
                  <a:schemeClr val="bg1">
                    <a:lumMod val="85000"/>
                  </a:schemeClr>
                </a:solidFill>
              </a:rPr>
              <a:t>partner              </a:t>
            </a:r>
          </a:p>
        </p:txBody>
      </p:sp>
      <p:pic>
        <p:nvPicPr>
          <p:cNvPr id="18" name="Picture 17"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189" y="1370019"/>
            <a:ext cx="4666554" cy="3636922"/>
          </a:xfrm>
          <a:prstGeom prst="rect">
            <a:avLst/>
          </a:prstGeom>
          <a:scene3d>
            <a:camera prst="orthographicFront"/>
            <a:lightRig rig="threePt" dir="t"/>
          </a:scene3d>
          <a:sp3d z="38100000"/>
        </p:spPr>
      </p:pic>
      <p:pic>
        <p:nvPicPr>
          <p:cNvPr id="9" name="Picture 8"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97" y="4499402"/>
            <a:ext cx="280947" cy="218959"/>
          </a:xfrm>
          <a:prstGeom prst="rect">
            <a:avLst/>
          </a:prstGeom>
          <a:scene3d>
            <a:camera prst="orthographicFront"/>
            <a:lightRig rig="threePt" dir="t"/>
          </a:scene3d>
          <a:sp3d z="38100000"/>
        </p:spPr>
      </p:pic>
      <p:pic>
        <p:nvPicPr>
          <p:cNvPr id="10" name="Picture 9"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7" y="4746069"/>
            <a:ext cx="280947" cy="218959"/>
          </a:xfrm>
          <a:prstGeom prst="rect">
            <a:avLst/>
          </a:prstGeom>
          <a:scene3d>
            <a:camera prst="orthographicFront"/>
            <a:lightRig rig="threePt" dir="t"/>
          </a:scene3d>
          <a:sp3d z="38100000"/>
        </p:spPr>
      </p:pic>
      <p:pic>
        <p:nvPicPr>
          <p:cNvPr id="11" name="Picture 10"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6" y="5020091"/>
            <a:ext cx="280947" cy="218959"/>
          </a:xfrm>
          <a:prstGeom prst="rect">
            <a:avLst/>
          </a:prstGeom>
          <a:scene3d>
            <a:camera prst="orthographicFront"/>
            <a:lightRig rig="threePt" dir="t"/>
          </a:scene3d>
          <a:sp3d z="38100000"/>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5353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6BE59B5-EE62-41AA-AC53-B042424C7191}"/>
              </a:ext>
            </a:extLst>
          </p:cNvPr>
          <p:cNvSpPr txBox="1"/>
          <p:nvPr/>
        </p:nvSpPr>
        <p:spPr>
          <a:xfrm>
            <a:off x="559254" y="847336"/>
            <a:ext cx="7133151" cy="5293757"/>
          </a:xfrm>
          <a:prstGeom prst="rect">
            <a:avLst/>
          </a:prstGeom>
          <a:noFill/>
        </p:spPr>
        <p:txBody>
          <a:bodyPr wrap="square" rtlCol="0">
            <a:spAutoFit/>
          </a:bodyPr>
          <a:lstStyle/>
          <a:p>
            <a:r>
              <a:rPr lang="en-US" sz="2400" b="1" dirty="0">
                <a:solidFill>
                  <a:srgbClr val="92D050"/>
                </a:solidFill>
                <a:latin typeface="Tahoma" pitchFamily="34" charset="0"/>
                <a:cs typeface="Tahoma" pitchFamily="34" charset="0"/>
              </a:rPr>
              <a:t>                </a:t>
            </a:r>
            <a:r>
              <a:rPr lang="en-US" sz="2400" b="1" dirty="0" smtClean="0">
                <a:solidFill>
                  <a:srgbClr val="92D050"/>
                </a:solidFill>
                <a:latin typeface="Tahoma" pitchFamily="34" charset="0"/>
                <a:cs typeface="Tahoma" pitchFamily="34" charset="0"/>
              </a:rPr>
              <a:t>Dairy Farms</a:t>
            </a:r>
            <a:endParaRPr lang="en-US" sz="2400" b="1" dirty="0">
              <a:solidFill>
                <a:srgbClr val="92D050"/>
              </a:solidFill>
              <a:latin typeface="Tahoma" pitchFamily="34" charset="0"/>
              <a:cs typeface="Tahoma" pitchFamily="34" charset="0"/>
            </a:endParaRPr>
          </a:p>
          <a:p>
            <a:pPr algn="ctr"/>
            <a:endParaRPr lang="ar-JO" sz="2400" b="1" dirty="0">
              <a:solidFill>
                <a:srgbClr val="92D050"/>
              </a:solidFill>
              <a:latin typeface="Tahoma" pitchFamily="34" charset="0"/>
              <a:cs typeface="Tahoma" pitchFamily="34" charset="0"/>
            </a:endParaRPr>
          </a:p>
          <a:p>
            <a:pPr marL="285750" indent="-285750" fontAlgn="base">
              <a:spcBef>
                <a:spcPct val="0"/>
              </a:spcBef>
              <a:spcAft>
                <a:spcPct val="0"/>
              </a:spcAft>
              <a:buClr>
                <a:srgbClr val="92D050"/>
              </a:buClr>
              <a:buSzPct val="150000"/>
              <a:buFont typeface="Wingdings" panose="05000000000000000000" pitchFamily="2" charset="2"/>
              <a:buChar char="v"/>
            </a:pPr>
            <a:r>
              <a:rPr lang="en-US" sz="1600" b="1" dirty="0">
                <a:solidFill>
                  <a:schemeClr val="bg1">
                    <a:lumMod val="85000"/>
                  </a:schemeClr>
                </a:solidFill>
              </a:rPr>
              <a:t>Dairy Farm </a:t>
            </a:r>
            <a:r>
              <a:rPr lang="en-US" sz="1600" b="1" dirty="0" smtClean="0">
                <a:solidFill>
                  <a:schemeClr val="bg1">
                    <a:lumMod val="85000"/>
                  </a:schemeClr>
                </a:solidFill>
              </a:rPr>
              <a:t>Equipment </a:t>
            </a:r>
            <a:r>
              <a:rPr lang="en-US" sz="1600" b="1" dirty="0">
                <a:solidFill>
                  <a:schemeClr val="bg1">
                    <a:lumMod val="85000"/>
                  </a:schemeClr>
                </a:solidFill>
              </a:rPr>
              <a:t>And Accessories</a:t>
            </a:r>
          </a:p>
          <a:p>
            <a:pPr fontAlgn="base">
              <a:spcBef>
                <a:spcPct val="0"/>
              </a:spcBef>
              <a:spcAft>
                <a:spcPct val="0"/>
              </a:spcAft>
              <a:buClr>
                <a:srgbClr val="92D050"/>
              </a:buClr>
              <a:buSzPct val="150000"/>
            </a:pPr>
            <a:r>
              <a:rPr lang="en-US" sz="1600" b="1" dirty="0">
                <a:solidFill>
                  <a:schemeClr val="bg1">
                    <a:lumMod val="85000"/>
                  </a:schemeClr>
                </a:solidFill>
              </a:rPr>
              <a:t>As a quality focused firm, we are engaged in offering a high quality range of Dairy Farm Equipment And Accessories.</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FODDER TABLE BARRIER</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GATES, DROVE BARRIERS</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COMBING </a:t>
            </a:r>
            <a:r>
              <a:rPr lang="en-US" sz="1600" b="1" dirty="0" smtClean="0">
                <a:solidFill>
                  <a:schemeClr val="bg1">
                    <a:lumMod val="85000"/>
                  </a:schemeClr>
                </a:solidFill>
              </a:rPr>
              <a:t>BRUSHES</a:t>
            </a:r>
            <a:endParaRPr lang="en-US" sz="1600" b="1" dirty="0">
              <a:solidFill>
                <a:schemeClr val="bg1">
                  <a:lumMod val="85000"/>
                </a:schemeClr>
              </a:solidFill>
            </a:endParaRP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Milking Machines</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Milking Parlor</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Rubber Mats</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smtClean="0">
                <a:solidFill>
                  <a:schemeClr val="bg1">
                    <a:lumMod val="85000"/>
                  </a:schemeClr>
                </a:solidFill>
              </a:rPr>
              <a:t>Ventilation </a:t>
            </a:r>
            <a:r>
              <a:rPr lang="en-US" sz="1600" b="1" dirty="0">
                <a:solidFill>
                  <a:schemeClr val="bg1">
                    <a:lumMod val="85000"/>
                  </a:schemeClr>
                </a:solidFill>
              </a:rPr>
              <a:t>Fan</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Cubicles</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Water Trough</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Fogger System</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Cow Swinging Brush</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Hoof Trimming Machine</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Ear Tags</a:t>
            </a:r>
          </a:p>
          <a:p>
            <a:pPr marL="28575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Milk Cans</a:t>
            </a:r>
          </a:p>
          <a:p>
            <a:pPr marL="285750" indent="-285750" fontAlgn="base">
              <a:spcBef>
                <a:spcPct val="0"/>
              </a:spcBef>
              <a:spcAft>
                <a:spcPct val="0"/>
              </a:spcAft>
              <a:buClr>
                <a:srgbClr val="92D050"/>
              </a:buClr>
              <a:buSzPct val="150000"/>
              <a:buFont typeface="Wingdings" panose="05000000000000000000" pitchFamily="2" charset="2"/>
              <a:buChar char="v"/>
            </a:pPr>
            <a:r>
              <a:rPr lang="en-US" b="1" dirty="0" smtClean="0">
                <a:solidFill>
                  <a:schemeClr val="bg1">
                    <a:lumMod val="85000"/>
                  </a:schemeClr>
                </a:solidFill>
                <a:latin typeface="Calibri" pitchFamily="34" charset="0"/>
                <a:ea typeface="Calibri" pitchFamily="34" charset="0"/>
                <a:cs typeface="Calibri" pitchFamily="34" charset="0"/>
              </a:rPr>
              <a:t>Manure &amp;waste management </a:t>
            </a:r>
            <a:endParaRPr lang="en-US" b="1" dirty="0">
              <a:solidFill>
                <a:schemeClr val="bg1">
                  <a:lumMod val="85000"/>
                </a:schemeClr>
              </a:solidFill>
              <a:latin typeface="Calibri" pitchFamily="34" charset="0"/>
              <a:ea typeface="Calibri" pitchFamily="34" charset="0"/>
              <a:cs typeface="Calibri" pitchFamily="34" charset="0"/>
            </a:endParaRPr>
          </a:p>
        </p:txBody>
      </p:sp>
      <p:pic>
        <p:nvPicPr>
          <p:cNvPr id="9" name="Picture 8"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27" y="847336"/>
            <a:ext cx="539914" cy="420788"/>
          </a:xfrm>
          <a:prstGeom prst="rect">
            <a:avLst/>
          </a:prstGeom>
          <a:scene3d>
            <a:camera prst="orthographicFront"/>
            <a:lightRig rig="threePt" dir="t"/>
          </a:scene3d>
          <a:sp3d z="38100000"/>
        </p:spPr>
      </p:pic>
      <p:pic>
        <p:nvPicPr>
          <p:cNvPr id="1030" name="Picture 6" descr="https://m2-magazine.org/wp-content/uploads/sites/9/2020/11/Picture-2-800x4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003" y="93161"/>
            <a:ext cx="4191530" cy="233154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40" name="Picture 16" descr="Save 50% energy with the new Multifan Dairy Fan - Parlevinkerweg 54, 5928  NV Venlo, Netherlands - VOSTERMANS VENTILATION B.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0691" y="2265734"/>
            <a:ext cx="2059685" cy="205968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42" name="Picture 18" descr="DeLaval Mini Swinging Brush - DeLav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872" y="2188394"/>
            <a:ext cx="2581382" cy="172092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44" name="Picture 20" descr="What to do after a calf is born - GOV.U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583" y="3986655"/>
            <a:ext cx="2517722" cy="16784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52" name="Picture 28" descr="Solids-Liquid Separa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0533" y="3986655"/>
            <a:ext cx="4194283" cy="279837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44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4" name="Rectangle 3"/>
          <p:cNvSpPr/>
          <p:nvPr/>
        </p:nvSpPr>
        <p:spPr>
          <a:xfrm>
            <a:off x="394485" y="847336"/>
            <a:ext cx="8646595" cy="5355312"/>
          </a:xfrm>
          <a:prstGeom prst="rect">
            <a:avLst/>
          </a:prstGeom>
        </p:spPr>
        <p:txBody>
          <a:bodyPr wrap="square">
            <a:spAutoFit/>
          </a:bodyPr>
          <a:lstStyle/>
          <a:p>
            <a:pPr algn="ctr"/>
            <a:r>
              <a:rPr lang="en-US" sz="2400" b="1" dirty="0" smtClean="0">
                <a:solidFill>
                  <a:srgbClr val="92D050"/>
                </a:solidFill>
                <a:latin typeface="Tahoma" pitchFamily="34" charset="0"/>
                <a:cs typeface="Tahoma" pitchFamily="34" charset="0"/>
              </a:rPr>
              <a:t>          Design </a:t>
            </a:r>
            <a:r>
              <a:rPr lang="en-US" sz="2400" b="1" dirty="0">
                <a:solidFill>
                  <a:srgbClr val="92D050"/>
                </a:solidFill>
                <a:latin typeface="Tahoma" pitchFamily="34" charset="0"/>
                <a:cs typeface="Tahoma" pitchFamily="34" charset="0"/>
              </a:rPr>
              <a:t>and implementation of steel works</a:t>
            </a:r>
          </a:p>
          <a:p>
            <a:pPr algn="ctr"/>
            <a:endParaRPr lang="en-US" sz="2400" b="1" dirty="0"/>
          </a:p>
          <a:p>
            <a:pPr algn="justLow"/>
            <a:r>
              <a:rPr lang="en-US" b="1" dirty="0">
                <a:solidFill>
                  <a:schemeClr val="bg1">
                    <a:lumMod val="85000"/>
                  </a:schemeClr>
                </a:solidFill>
              </a:rPr>
              <a:t>AGROUE  is specialized in Pre-Engineered and structural Steel Buildings; our buildings are suitable for all types of structures such as Warehouses, Industrial factories, </a:t>
            </a:r>
            <a:r>
              <a:rPr lang="en-US" b="1" dirty="0" smtClean="0">
                <a:solidFill>
                  <a:schemeClr val="bg1">
                    <a:lumMod val="85000"/>
                  </a:schemeClr>
                </a:solidFill>
              </a:rPr>
              <a:t>hangar</a:t>
            </a:r>
            <a:r>
              <a:rPr lang="en-US" b="1" dirty="0">
                <a:solidFill>
                  <a:schemeClr val="bg1">
                    <a:lumMod val="85000"/>
                  </a:schemeClr>
                </a:solidFill>
              </a:rPr>
              <a:t>, Poultry farms, Bulk storage buildings, </a:t>
            </a:r>
            <a:r>
              <a:rPr lang="en-US" b="1" dirty="0" smtClean="0">
                <a:solidFill>
                  <a:schemeClr val="bg1">
                    <a:lumMod val="85000"/>
                  </a:schemeClr>
                </a:solidFill>
              </a:rPr>
              <a:t>Sheds</a:t>
            </a:r>
            <a:r>
              <a:rPr lang="en-US" b="1" dirty="0">
                <a:solidFill>
                  <a:schemeClr val="bg1">
                    <a:lumMod val="85000"/>
                  </a:schemeClr>
                </a:solidFill>
              </a:rPr>
              <a:t>, fuel stations and agricultural structures</a:t>
            </a:r>
            <a:r>
              <a:rPr lang="en-US" b="1" dirty="0" smtClean="0">
                <a:solidFill>
                  <a:schemeClr val="bg1">
                    <a:lumMod val="85000"/>
                  </a:schemeClr>
                </a:solidFill>
              </a:rPr>
              <a:t>.. </a:t>
            </a:r>
            <a:r>
              <a:rPr lang="en-US" sz="1200" b="1" dirty="0"/>
              <a:t/>
            </a:r>
            <a:br>
              <a:rPr lang="en-US" sz="1200" b="1" dirty="0"/>
            </a:br>
            <a:endParaRPr lang="en-US" sz="1200" b="1" dirty="0"/>
          </a:p>
          <a:p>
            <a:pPr algn="just"/>
            <a:r>
              <a:rPr lang="en-US" sz="2000" b="1" dirty="0">
                <a:solidFill>
                  <a:srgbClr val="92D050"/>
                </a:solidFill>
              </a:rPr>
              <a:t>Liquid Storage Systems</a:t>
            </a:r>
            <a:endParaRPr lang="en-US" sz="1200" b="1" dirty="0">
              <a:solidFill>
                <a:srgbClr val="92D050"/>
              </a:solidFill>
            </a:endParaRPr>
          </a:p>
          <a:p>
            <a:r>
              <a:rPr lang="en-US" sz="1600" b="1" dirty="0">
                <a:solidFill>
                  <a:schemeClr val="bg1">
                    <a:lumMod val="85000"/>
                  </a:schemeClr>
                </a:solidFill>
              </a:rPr>
              <a:t>liquid storage systems for almost any application:</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Storage of potable and rainwater.</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Storage of industrial liquids.</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Agriculture, Farms, Plantations (Manure Storage).</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Industrial Applications.</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General Water Supply (residential or public use).</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Fishponds at fish-hatcheries.</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Schools, Hospitals, Fire Departments.</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Army Camps, UN Organizations and its sister agencies (UNICEF…ETC.),Military operations.</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Recreational/ Theme Parks, Hotels, Resorts.</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Mega-mall, Shopping centers.</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Offices, Factory Plants, Municipal Districts (theme parks, offices).</a:t>
            </a:r>
          </a:p>
          <a:p>
            <a:pPr marL="285750" indent="-285750">
              <a:buClr>
                <a:srgbClr val="92D050"/>
              </a:buClr>
              <a:buSzPct val="150000"/>
              <a:buFont typeface="Arial" panose="020B0604020202020204" pitchFamily="34" charset="0"/>
              <a:buChar char="•"/>
            </a:pPr>
            <a:r>
              <a:rPr lang="en-US" sz="1600" b="1" dirty="0">
                <a:solidFill>
                  <a:schemeClr val="bg1">
                    <a:lumMod val="85000"/>
                  </a:schemeClr>
                </a:solidFill>
              </a:rPr>
              <a:t>Housing Properties, Remote Working Sites.</a:t>
            </a:r>
          </a:p>
        </p:txBody>
      </p:sp>
      <p:pic>
        <p:nvPicPr>
          <p:cNvPr id="5" name="Picture 4"/>
          <p:cNvPicPr>
            <a:picLocks noChangeAspect="1"/>
          </p:cNvPicPr>
          <p:nvPr/>
        </p:nvPicPr>
        <p:blipFill>
          <a:blip r:embed="rId2"/>
          <a:stretch>
            <a:fillRect/>
          </a:stretch>
        </p:blipFill>
        <p:spPr>
          <a:xfrm>
            <a:off x="9442936" y="4949809"/>
            <a:ext cx="2589530" cy="1124459"/>
          </a:xfrm>
          <a:prstGeom prst="rect">
            <a:avLst/>
          </a:prstGeom>
          <a:ln>
            <a:noFill/>
          </a:ln>
          <a:effectLst>
            <a:softEdge rad="112500"/>
          </a:effectLst>
        </p:spPr>
      </p:pic>
      <p:pic>
        <p:nvPicPr>
          <p:cNvPr id="6" name="Picture 5"/>
          <p:cNvPicPr>
            <a:picLocks noChangeAspect="1"/>
          </p:cNvPicPr>
          <p:nvPr/>
        </p:nvPicPr>
        <p:blipFill>
          <a:blip r:embed="rId3" cstate="print"/>
          <a:stretch>
            <a:fillRect/>
          </a:stretch>
        </p:blipFill>
        <p:spPr>
          <a:xfrm>
            <a:off x="9442936" y="3694269"/>
            <a:ext cx="2589530" cy="1132161"/>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9442936" y="2436699"/>
            <a:ext cx="2589530" cy="1134191"/>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a:off x="9442936" y="783732"/>
            <a:ext cx="2589530" cy="1529588"/>
          </a:xfrm>
          <a:prstGeom prst="rect">
            <a:avLst/>
          </a:prstGeom>
          <a:ln>
            <a:noFill/>
          </a:ln>
          <a:effectLst>
            <a:softEdge rad="112500"/>
          </a:effectLst>
        </p:spPr>
      </p:pic>
      <p:pic>
        <p:nvPicPr>
          <p:cNvPr id="8" name="Picture 7"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844" y="847336"/>
            <a:ext cx="539914" cy="420788"/>
          </a:xfrm>
          <a:prstGeom prst="rect">
            <a:avLst/>
          </a:prstGeom>
          <a:scene3d>
            <a:camera prst="orthographicFront"/>
            <a:lightRig rig="threePt" dir="t"/>
          </a:scene3d>
          <a:sp3d z="38100000"/>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73737"/>
        </a:solidFill>
        <a:effectLst/>
      </p:bgPr>
    </p:bg>
    <p:spTree>
      <p:nvGrpSpPr>
        <p:cNvPr id="1" name=""/>
        <p:cNvGrpSpPr/>
        <p:nvPr/>
      </p:nvGrpSpPr>
      <p:grpSpPr>
        <a:xfrm>
          <a:off x="0" y="0"/>
          <a:ext cx="0" cy="0"/>
          <a:chOff x="0" y="0"/>
          <a:chExt cx="0" cy="0"/>
        </a:xfrm>
      </p:grpSpPr>
      <p:pic>
        <p:nvPicPr>
          <p:cNvPr id="12" name="irc_mi" descr="http://www.alectia.com/wp-content/uploads/2014/05/Klima-og-spildevand.jpg">
            <a:hlinkClick r:id="rId3"/>
          </p:cNvPr>
          <p:cNvPicPr/>
          <p:nvPr/>
        </p:nvPicPr>
        <p:blipFill>
          <a:blip r:embed="rId4" cstate="print">
            <a:alphaModFix amt="88000"/>
          </a:blip>
          <a:srcRect/>
          <a:stretch>
            <a:fillRect/>
          </a:stretch>
        </p:blipFill>
        <p:spPr bwMode="auto">
          <a:xfrm>
            <a:off x="8726028" y="794151"/>
            <a:ext cx="3215960" cy="1957241"/>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5121" name="Rectangle 1"/>
          <p:cNvSpPr>
            <a:spLocks noChangeArrowheads="1"/>
          </p:cNvSpPr>
          <p:nvPr/>
        </p:nvSpPr>
        <p:spPr bwMode="auto">
          <a:xfrm>
            <a:off x="257064" y="438647"/>
            <a:ext cx="833849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400" b="1" spc="50" dirty="0">
                <a:ln w="11430"/>
                <a:solidFill>
                  <a:srgbClr val="92D050"/>
                </a:solidFill>
              </a:rPr>
              <a:t>                                          </a:t>
            </a:r>
            <a:endParaRPr lang="en-US" sz="2400" b="1" spc="50" dirty="0" smtClean="0">
              <a:ln w="11430"/>
              <a:solidFill>
                <a:srgbClr val="92D050"/>
              </a:solidFill>
            </a:endParaRPr>
          </a:p>
          <a:p>
            <a:pPr lvl="0" fontAlgn="base">
              <a:spcBef>
                <a:spcPct val="0"/>
              </a:spcBef>
              <a:spcAft>
                <a:spcPct val="0"/>
              </a:spcAft>
            </a:pPr>
            <a:r>
              <a:rPr lang="en-US" sz="2400" b="1" spc="50" dirty="0">
                <a:ln w="11430"/>
                <a:solidFill>
                  <a:srgbClr val="92D050"/>
                </a:solidFill>
                <a:latin typeface="Tahoma" pitchFamily="34" charset="0"/>
                <a:cs typeface="Tahoma" pitchFamily="34" charset="0"/>
              </a:rPr>
              <a:t> </a:t>
            </a:r>
            <a:r>
              <a:rPr lang="en-US" sz="2400" b="1" spc="50" dirty="0" smtClean="0">
                <a:ln w="11430"/>
                <a:solidFill>
                  <a:srgbClr val="92D050"/>
                </a:solidFill>
                <a:latin typeface="Tahoma" pitchFamily="34" charset="0"/>
                <a:cs typeface="Tahoma" pitchFamily="34" charset="0"/>
              </a:rPr>
              <a:t>               </a:t>
            </a:r>
            <a:r>
              <a:rPr lang="en-US" sz="2400" b="1" dirty="0" smtClean="0">
                <a:solidFill>
                  <a:srgbClr val="92D050"/>
                </a:solidFill>
                <a:latin typeface="Tahoma" pitchFamily="34" charset="0"/>
                <a:cs typeface="Tahoma" pitchFamily="34" charset="0"/>
              </a:rPr>
              <a:t> Wastewater </a:t>
            </a:r>
            <a:r>
              <a:rPr lang="en-US" sz="2400" b="1" dirty="0">
                <a:solidFill>
                  <a:srgbClr val="92D050"/>
                </a:solidFill>
                <a:latin typeface="Tahoma" pitchFamily="34" charset="0"/>
                <a:cs typeface="Tahoma" pitchFamily="34" charset="0"/>
              </a:rPr>
              <a:t>Treatment</a:t>
            </a:r>
          </a:p>
          <a:p>
            <a:pPr lvl="0" fontAlgn="base">
              <a:spcBef>
                <a:spcPct val="0"/>
              </a:spcBef>
              <a:spcAft>
                <a:spcPct val="0"/>
              </a:spcAft>
            </a:pPr>
            <a:r>
              <a:rPr lang="en-US" sz="2400" b="1" dirty="0">
                <a:solidFill>
                  <a:srgbClr val="92D050"/>
                </a:solidFill>
                <a:latin typeface="Tahoma" pitchFamily="34" charset="0"/>
                <a:cs typeface="Tahoma" pitchFamily="34" charset="0"/>
              </a:rPr>
              <a:t> </a:t>
            </a:r>
            <a:r>
              <a:rPr lang="en-US" sz="1600" b="1" dirty="0" smtClean="0">
                <a:solidFill>
                  <a:schemeClr val="bg1">
                    <a:lumMod val="85000"/>
                  </a:schemeClr>
                </a:solidFill>
              </a:rPr>
              <a:t>When </a:t>
            </a:r>
            <a:r>
              <a:rPr lang="en-US" sz="1600" b="1" dirty="0">
                <a:solidFill>
                  <a:schemeClr val="bg1">
                    <a:lumMod val="85000"/>
                  </a:schemeClr>
                </a:solidFill>
              </a:rPr>
              <a:t>implementing the AGROUE Sustainable Poultry, Meat Processing and Agricultural Plant, all different kind of resources can be recovered from wastewater and manure, such as biofuel, animal fat, fertilizers, energy, heat and clean water to meet the industry sustainability requirements and standards for your (poultry) processing equipment. When realizing a complete turn-key wastewater, biogas and manure treatment plant, you can completely reduce your environmental footprint:</a:t>
            </a:r>
          </a:p>
          <a:p>
            <a:pPr marL="285750" lvl="0" indent="-285750" fontAlgn="base">
              <a:spcBef>
                <a:spcPct val="0"/>
              </a:spcBef>
              <a:spcAft>
                <a:spcPct val="0"/>
              </a:spcAft>
              <a:buClr>
                <a:srgbClr val="92D050"/>
              </a:buClr>
              <a:buSzPct val="150000"/>
              <a:buFont typeface="Arial" panose="020B0604020202020204" pitchFamily="34" charset="0"/>
              <a:buChar char="•"/>
            </a:pPr>
            <a:endParaRPr lang="en-US" sz="1600" b="1" dirty="0">
              <a:solidFill>
                <a:schemeClr val="bg1">
                  <a:lumMod val="85000"/>
                </a:schemeClr>
              </a:solidFill>
            </a:endParaRPr>
          </a:p>
          <a:p>
            <a:pPr marL="285750" lvl="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Reduce your wastewater surcharge cost and discharge water to sewer, river or sea.</a:t>
            </a:r>
          </a:p>
          <a:p>
            <a:pPr marL="285750" lvl="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Reduce your water intake costs.</a:t>
            </a:r>
          </a:p>
          <a:p>
            <a:pPr marL="285750" lvl="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Reuse water for agricultural and production process applications.</a:t>
            </a:r>
          </a:p>
          <a:p>
            <a:pPr marL="285750" lvl="0" indent="-285750" fontAlgn="base">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Recover resources and create the best and most economical business case</a:t>
            </a:r>
            <a:r>
              <a:rPr lang="en-US" sz="1600" b="1" dirty="0" smtClean="0">
                <a:solidFill>
                  <a:schemeClr val="bg1">
                    <a:lumMod val="85000"/>
                  </a:schemeClr>
                </a:solidFill>
              </a:rPr>
              <a:t>.</a:t>
            </a:r>
            <a:endParaRPr lang="en-US" sz="1400" dirty="0"/>
          </a:p>
          <a:p>
            <a:pPr lvl="0" fontAlgn="base">
              <a:spcBef>
                <a:spcPct val="0"/>
              </a:spcBef>
              <a:spcAft>
                <a:spcPct val="0"/>
              </a:spcAft>
              <a:buClr>
                <a:srgbClr val="92D050"/>
              </a:buClr>
              <a:buSzPct val="150000"/>
            </a:pPr>
            <a:r>
              <a:rPr lang="en-US" sz="2000" b="1" dirty="0">
                <a:solidFill>
                  <a:srgbClr val="92D050"/>
                </a:solidFill>
              </a:rPr>
              <a:t>Environmental Remediation Applications</a:t>
            </a:r>
          </a:p>
        </p:txBody>
      </p:sp>
      <p:pic>
        <p:nvPicPr>
          <p:cNvPr id="7" name="Picture 6"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927" y="828863"/>
            <a:ext cx="539914" cy="420788"/>
          </a:xfrm>
          <a:prstGeom prst="rect">
            <a:avLst/>
          </a:prstGeom>
          <a:scene3d>
            <a:camera prst="orthographicFront"/>
            <a:lightRig rig="threePt" dir="t"/>
          </a:scene3d>
          <a:sp3d z="38100000"/>
        </p:spPr>
      </p:pic>
      <p:pic>
        <p:nvPicPr>
          <p:cNvPr id="2050" name="Picture 2" descr="Geotube Technology by Bishop Water Technolog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6028" y="2778028"/>
            <a:ext cx="3028950" cy="151447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2" name="Picture 4" descr="Environmental Dredgi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064" y="4355074"/>
            <a:ext cx="1885950" cy="10572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3" name="Picture 5" descr="Industrial Wastewater Processi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5539" y="4353310"/>
            <a:ext cx="1885950" cy="10572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4" name="Picture 6" descr="Mining and Mineral Processi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2032" y="4319139"/>
            <a:ext cx="1885950" cy="10572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5" name="Picture 7" descr="Municipal Applications">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9464" y="4319139"/>
            <a:ext cx="1885950" cy="10572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6" name="Picture 8" descr="Agriculture">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06171" y="4408964"/>
            <a:ext cx="1885950" cy="10572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22037" y="5304565"/>
            <a:ext cx="2245743" cy="338554"/>
          </a:xfrm>
          <a:prstGeom prst="rect">
            <a:avLst/>
          </a:prstGeom>
        </p:spPr>
        <p:txBody>
          <a:bodyPr wrap="none">
            <a:spAutoFit/>
          </a:bodyPr>
          <a:lstStyle/>
          <a:p>
            <a:pPr lvl="0" eaLnBrk="0" fontAlgn="base" hangingPunct="0">
              <a:spcBef>
                <a:spcPct val="0"/>
              </a:spcBef>
              <a:spcAft>
                <a:spcPct val="0"/>
              </a:spcAft>
            </a:pPr>
            <a:r>
              <a:rPr lang="en-US" altLang="en-US" sz="1600" b="1" dirty="0">
                <a:solidFill>
                  <a:schemeClr val="bg1"/>
                </a:solidFill>
                <a:hlinkClick r:id="rId7"/>
              </a:rPr>
              <a:t>Environmental Dredging</a:t>
            </a:r>
          </a:p>
        </p:txBody>
      </p:sp>
      <p:sp>
        <p:nvSpPr>
          <p:cNvPr id="5" name="Rectangle 4"/>
          <p:cNvSpPr/>
          <p:nvPr/>
        </p:nvSpPr>
        <p:spPr>
          <a:xfrm>
            <a:off x="3050920" y="5392699"/>
            <a:ext cx="1132939" cy="338554"/>
          </a:xfrm>
          <a:prstGeom prst="rect">
            <a:avLst/>
          </a:prstGeom>
        </p:spPr>
        <p:txBody>
          <a:bodyPr wrap="none">
            <a:spAutoFit/>
          </a:bodyPr>
          <a:lstStyle/>
          <a:p>
            <a:pPr eaLnBrk="0" fontAlgn="base" hangingPunct="0">
              <a:spcBef>
                <a:spcPct val="0"/>
              </a:spcBef>
              <a:spcAft>
                <a:spcPct val="0"/>
              </a:spcAft>
            </a:pPr>
            <a:r>
              <a:rPr lang="en-US" altLang="en-US" sz="1600" b="1" dirty="0">
                <a:solidFill>
                  <a:schemeClr val="bg1">
                    <a:lumMod val="95000"/>
                  </a:schemeClr>
                </a:solidFill>
                <a:hlinkClick r:id="rId15"/>
              </a:rPr>
              <a:t>Agriculture</a:t>
            </a:r>
          </a:p>
        </p:txBody>
      </p:sp>
      <p:sp>
        <p:nvSpPr>
          <p:cNvPr id="6" name="Rectangle 5"/>
          <p:cNvSpPr/>
          <p:nvPr/>
        </p:nvSpPr>
        <p:spPr>
          <a:xfrm>
            <a:off x="4817923" y="5339307"/>
            <a:ext cx="2110129" cy="584775"/>
          </a:xfrm>
          <a:prstGeom prst="rect">
            <a:avLst/>
          </a:prstGeom>
        </p:spPr>
        <p:txBody>
          <a:bodyPr wrap="none">
            <a:spAutoFit/>
          </a:bodyPr>
          <a:lstStyle/>
          <a:p>
            <a:pPr lvl="0" algn="ctr" fontAlgn="base">
              <a:spcBef>
                <a:spcPct val="0"/>
              </a:spcBef>
              <a:spcAft>
                <a:spcPct val="0"/>
              </a:spcAft>
            </a:pPr>
            <a:r>
              <a:rPr lang="en-US" altLang="en-US" sz="1600" b="1" dirty="0">
                <a:solidFill>
                  <a:srgbClr val="FFC000"/>
                </a:solidFill>
                <a:hlinkClick r:id="rId9"/>
              </a:rPr>
              <a:t>Industrial Wastewater </a:t>
            </a:r>
          </a:p>
          <a:p>
            <a:pPr lvl="0" algn="ctr" fontAlgn="base">
              <a:spcBef>
                <a:spcPct val="0"/>
              </a:spcBef>
              <a:spcAft>
                <a:spcPct val="0"/>
              </a:spcAft>
            </a:pPr>
            <a:r>
              <a:rPr lang="en-US" altLang="en-US" sz="1600" b="1" dirty="0">
                <a:solidFill>
                  <a:srgbClr val="FFC000"/>
                </a:solidFill>
                <a:hlinkClick r:id="rId9"/>
              </a:rPr>
              <a:t>Processing</a:t>
            </a:r>
          </a:p>
        </p:txBody>
      </p:sp>
      <p:sp>
        <p:nvSpPr>
          <p:cNvPr id="8" name="Rectangle 7"/>
          <p:cNvSpPr/>
          <p:nvPr/>
        </p:nvSpPr>
        <p:spPr>
          <a:xfrm>
            <a:off x="9404148" y="5272743"/>
            <a:ext cx="2132379" cy="338554"/>
          </a:xfrm>
          <a:prstGeom prst="rect">
            <a:avLst/>
          </a:prstGeom>
        </p:spPr>
        <p:txBody>
          <a:bodyPr wrap="none">
            <a:spAutoFit/>
          </a:bodyPr>
          <a:lstStyle/>
          <a:p>
            <a:pPr eaLnBrk="0" fontAlgn="base" hangingPunct="0">
              <a:spcBef>
                <a:spcPct val="0"/>
              </a:spcBef>
              <a:spcAft>
                <a:spcPct val="0"/>
              </a:spcAft>
            </a:pPr>
            <a:r>
              <a:rPr lang="en-US" altLang="en-US" sz="1600" b="1" dirty="0">
                <a:solidFill>
                  <a:schemeClr val="bg1">
                    <a:lumMod val="95000"/>
                  </a:schemeClr>
                </a:solidFill>
                <a:hlinkClick r:id="rId13"/>
              </a:rPr>
              <a:t>Municipal Applications</a:t>
            </a:r>
          </a:p>
        </p:txBody>
      </p:sp>
      <p:sp>
        <p:nvSpPr>
          <p:cNvPr id="10" name="Rectangle 9"/>
          <p:cNvSpPr/>
          <p:nvPr/>
        </p:nvSpPr>
        <p:spPr>
          <a:xfrm>
            <a:off x="7009711" y="5350732"/>
            <a:ext cx="1906612" cy="584775"/>
          </a:xfrm>
          <a:prstGeom prst="rect">
            <a:avLst/>
          </a:prstGeom>
        </p:spPr>
        <p:txBody>
          <a:bodyPr wrap="none">
            <a:spAutoFit/>
          </a:bodyPr>
          <a:lstStyle/>
          <a:p>
            <a:pPr algn="ctr"/>
            <a:r>
              <a:rPr lang="en-US" sz="1600" b="1" dirty="0" smtClean="0">
                <a:solidFill>
                  <a:srgbClr val="0070C0"/>
                </a:solidFill>
              </a:rPr>
              <a:t>Mining and Mineral </a:t>
            </a:r>
          </a:p>
          <a:p>
            <a:pPr algn="ctr"/>
            <a:r>
              <a:rPr lang="en-US" sz="1600" b="1" dirty="0" smtClean="0">
                <a:solidFill>
                  <a:srgbClr val="0070C0"/>
                </a:solidFill>
              </a:rPr>
              <a:t>Processing</a:t>
            </a:r>
            <a:endParaRPr lang="en-US" sz="1600" b="1" dirty="0">
              <a:solidFill>
                <a:srgbClr val="0070C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p:cNvSpPr/>
          <p:nvPr/>
        </p:nvSpPr>
        <p:spPr>
          <a:xfrm>
            <a:off x="295564" y="125126"/>
            <a:ext cx="8480944" cy="6740307"/>
          </a:xfrm>
          <a:prstGeom prst="rect">
            <a:avLst/>
          </a:prstGeom>
          <a:effectLst>
            <a:softEdge rad="635000"/>
          </a:effectLst>
        </p:spPr>
        <p:txBody>
          <a:bodyPr wrap="square">
            <a:spAutoFit/>
          </a:bodyPr>
          <a:lstStyle/>
          <a:p>
            <a:pPr algn="ctr"/>
            <a:r>
              <a:rPr lang="en-US" sz="2400" b="1" dirty="0">
                <a:solidFill>
                  <a:srgbClr val="92D050"/>
                </a:solidFill>
                <a:latin typeface="Tahoma" pitchFamily="34" charset="0"/>
                <a:cs typeface="Tahoma" pitchFamily="34" charset="0"/>
              </a:rPr>
              <a:t>                                             </a:t>
            </a:r>
          </a:p>
          <a:p>
            <a:r>
              <a:rPr lang="en-US" sz="2400" b="1" dirty="0">
                <a:solidFill>
                  <a:srgbClr val="92D050"/>
                </a:solidFill>
                <a:latin typeface="Tahoma" pitchFamily="34" charset="0"/>
                <a:cs typeface="Tahoma" pitchFamily="34" charset="0"/>
              </a:rPr>
              <a:t>           </a:t>
            </a:r>
            <a:endParaRPr lang="en-US" sz="2400" b="1" dirty="0" smtClean="0">
              <a:solidFill>
                <a:srgbClr val="92D050"/>
              </a:solidFill>
              <a:latin typeface="Tahoma" pitchFamily="34" charset="0"/>
              <a:cs typeface="Tahoma" pitchFamily="34" charset="0"/>
            </a:endParaRPr>
          </a:p>
          <a:p>
            <a:r>
              <a:rPr lang="en-US" sz="2400" b="1" dirty="0">
                <a:solidFill>
                  <a:srgbClr val="92D050"/>
                </a:solidFill>
                <a:latin typeface="Tahoma" pitchFamily="34" charset="0"/>
                <a:cs typeface="Tahoma" pitchFamily="34" charset="0"/>
              </a:rPr>
              <a:t> </a:t>
            </a:r>
            <a:r>
              <a:rPr lang="en-US" sz="2400" b="1" dirty="0" smtClean="0">
                <a:solidFill>
                  <a:srgbClr val="92D050"/>
                </a:solidFill>
                <a:latin typeface="Tahoma" pitchFamily="34" charset="0"/>
                <a:cs typeface="Tahoma" pitchFamily="34" charset="0"/>
              </a:rPr>
              <a:t>                 Desalination System </a:t>
            </a:r>
          </a:p>
          <a:p>
            <a:pPr algn="ctr"/>
            <a:r>
              <a:rPr lang="en-US" b="1" dirty="0">
                <a:solidFill>
                  <a:srgbClr val="FFFFFF"/>
                </a:solidFill>
                <a:latin typeface="canada-type-gibson"/>
              </a:rPr>
              <a:t>Technology many of possibilities.</a:t>
            </a:r>
          </a:p>
          <a:p>
            <a:pPr algn="ctr">
              <a:buClr>
                <a:srgbClr val="92D050"/>
              </a:buClr>
              <a:buSzPct val="150000"/>
            </a:pPr>
            <a:r>
              <a:rPr lang="en-US" b="1" dirty="0">
                <a:solidFill>
                  <a:srgbClr val="FFFFFF"/>
                </a:solidFill>
                <a:latin typeface="canada-type-gibson"/>
              </a:rPr>
              <a:t>We change the Sea water </a:t>
            </a:r>
            <a:r>
              <a:rPr lang="en-US" b="1" dirty="0" smtClean="0">
                <a:solidFill>
                  <a:srgbClr val="FFFFFF"/>
                </a:solidFill>
                <a:latin typeface="canada-type-gibson"/>
              </a:rPr>
              <a:t>, polluted </a:t>
            </a:r>
            <a:r>
              <a:rPr lang="en-US" b="1" dirty="0">
                <a:solidFill>
                  <a:srgbClr val="FFFFFF"/>
                </a:solidFill>
                <a:latin typeface="canada-type-gibson"/>
              </a:rPr>
              <a:t>water, </a:t>
            </a:r>
            <a:r>
              <a:rPr lang="en-US" b="1" dirty="0" smtClean="0">
                <a:solidFill>
                  <a:srgbClr val="FFFFFF"/>
                </a:solidFill>
                <a:latin typeface="canada-type-gibson"/>
              </a:rPr>
              <a:t>to </a:t>
            </a:r>
            <a:r>
              <a:rPr lang="en-US" b="1" dirty="0">
                <a:solidFill>
                  <a:srgbClr val="FFFFFF"/>
                </a:solidFill>
                <a:latin typeface="canada-type-gibson"/>
              </a:rPr>
              <a:t>clean where it is needed.</a:t>
            </a:r>
          </a:p>
          <a:p>
            <a:pPr>
              <a:buClr>
                <a:srgbClr val="92D050"/>
              </a:buClr>
              <a:buSzPct val="150000"/>
            </a:pPr>
            <a:endParaRPr lang="en-US" sz="1600" b="1" dirty="0">
              <a:solidFill>
                <a:schemeClr val="bg1">
                  <a:lumMod val="85000"/>
                </a:schemeClr>
              </a:solidFill>
            </a:endParaRPr>
          </a:p>
          <a:p>
            <a:pPr marL="285750" indent="-285750">
              <a:buClr>
                <a:srgbClr val="92D050"/>
              </a:buClr>
              <a:buSzPct val="150000"/>
              <a:buFont typeface="Wingdings" panose="05000000000000000000" pitchFamily="2" charset="2"/>
              <a:buChar char="v"/>
            </a:pPr>
            <a:r>
              <a:rPr lang="en-US" sz="1600" b="1" dirty="0">
                <a:solidFill>
                  <a:schemeClr val="bg1">
                    <a:lumMod val="85000"/>
                  </a:schemeClr>
                </a:solidFill>
              </a:rPr>
              <a:t>Sea water </a:t>
            </a:r>
            <a:r>
              <a:rPr lang="en-US" sz="1600" b="1" dirty="0" smtClean="0">
                <a:solidFill>
                  <a:schemeClr val="bg1">
                    <a:lumMod val="85000"/>
                  </a:schemeClr>
                </a:solidFill>
              </a:rPr>
              <a:t>,The </a:t>
            </a:r>
            <a:r>
              <a:rPr lang="en-US" sz="1600" b="1" dirty="0">
                <a:solidFill>
                  <a:schemeClr val="bg1">
                    <a:lumMod val="85000"/>
                  </a:schemeClr>
                </a:solidFill>
              </a:rPr>
              <a:t>desalination module are designed for land use, can be fed directly from the sea or any beach well and will convert seawater or salty brackish water to pure fresh drinking </a:t>
            </a:r>
            <a:r>
              <a:rPr lang="en-US" sz="1600" b="1" dirty="0" smtClean="0">
                <a:solidFill>
                  <a:schemeClr val="bg1">
                    <a:lumMod val="85000"/>
                  </a:schemeClr>
                </a:solidFill>
              </a:rPr>
              <a:t>water</a:t>
            </a:r>
          </a:p>
          <a:p>
            <a:pPr>
              <a:buClr>
                <a:srgbClr val="92D050"/>
              </a:buClr>
              <a:buSzPct val="150000"/>
            </a:pPr>
            <a:r>
              <a:rPr lang="en-US" sz="1600" b="1" dirty="0">
                <a:solidFill>
                  <a:schemeClr val="bg1">
                    <a:lumMod val="85000"/>
                  </a:schemeClr>
                </a:solidFill>
              </a:rPr>
              <a:t>1 unit has a capacity </a:t>
            </a:r>
            <a:r>
              <a:rPr lang="en-US" sz="1600" b="1" dirty="0" smtClean="0">
                <a:solidFill>
                  <a:schemeClr val="bg1">
                    <a:lumMod val="85000"/>
                  </a:schemeClr>
                </a:solidFill>
              </a:rPr>
              <a:t>30 – 200 m³/d of </a:t>
            </a:r>
            <a:r>
              <a:rPr lang="en-US" sz="1600" b="1" dirty="0">
                <a:solidFill>
                  <a:schemeClr val="bg1">
                    <a:lumMod val="85000"/>
                  </a:schemeClr>
                </a:solidFill>
              </a:rPr>
              <a:t>water. </a:t>
            </a:r>
            <a:r>
              <a:rPr lang="en-US" sz="1600" b="1" dirty="0" smtClean="0">
                <a:solidFill>
                  <a:schemeClr val="bg1">
                    <a:lumMod val="85000"/>
                  </a:schemeClr>
                </a:solidFill>
              </a:rPr>
              <a:t>Energy consumption from 2.8kw/m³(30000ppmNaCl)</a:t>
            </a:r>
            <a:endParaRPr lang="en-US" sz="1600" b="1" dirty="0">
              <a:solidFill>
                <a:schemeClr val="bg1">
                  <a:lumMod val="85000"/>
                </a:schemeClr>
              </a:solidFill>
            </a:endParaRPr>
          </a:p>
          <a:p>
            <a:pPr>
              <a:buClr>
                <a:srgbClr val="92D050"/>
              </a:buClr>
              <a:buSzPct val="150000"/>
            </a:pPr>
            <a:endParaRPr lang="en-US" sz="1600" b="1" dirty="0">
              <a:solidFill>
                <a:schemeClr val="bg1">
                  <a:lumMod val="85000"/>
                </a:schemeClr>
              </a:solidFill>
            </a:endParaRPr>
          </a:p>
          <a:p>
            <a:pPr marL="285750" indent="-285750">
              <a:buClr>
                <a:srgbClr val="92D050"/>
              </a:buClr>
              <a:buSzPct val="150000"/>
              <a:buFont typeface="Wingdings" panose="05000000000000000000" pitchFamily="2" charset="2"/>
              <a:buChar char="v"/>
            </a:pPr>
            <a:r>
              <a:rPr lang="en-US" sz="1600" b="1" dirty="0" smtClean="0">
                <a:solidFill>
                  <a:schemeClr val="bg1">
                    <a:lumMod val="85000"/>
                  </a:schemeClr>
                </a:solidFill>
              </a:rPr>
              <a:t>Polluted water, Container </a:t>
            </a:r>
            <a:r>
              <a:rPr lang="en-US" sz="1600" b="1" dirty="0">
                <a:solidFill>
                  <a:schemeClr val="bg1">
                    <a:lumMod val="85000"/>
                  </a:schemeClr>
                </a:solidFill>
              </a:rPr>
              <a:t>Water Treatment removes mechanical impurities, iron, manganese, water hardness, turbidity, bacteria, viruses, nitrates, pesticides, heavy metals, organic pollutants, colloidal substances and adjusts color, taste, smell and </a:t>
            </a:r>
            <a:r>
              <a:rPr lang="en-US" sz="1600" b="1" dirty="0" err="1">
                <a:solidFill>
                  <a:schemeClr val="bg1">
                    <a:lumMod val="85000"/>
                  </a:schemeClr>
                </a:solidFill>
              </a:rPr>
              <a:t>pH.</a:t>
            </a:r>
            <a:endParaRPr lang="en-US" sz="1600" b="1" dirty="0">
              <a:solidFill>
                <a:schemeClr val="bg1">
                  <a:lumMod val="85000"/>
                </a:schemeClr>
              </a:solidFill>
            </a:endParaRPr>
          </a:p>
          <a:p>
            <a:r>
              <a:rPr lang="en-US" sz="1600" dirty="0">
                <a:solidFill>
                  <a:schemeClr val="bg1">
                    <a:lumMod val="85000"/>
                  </a:schemeClr>
                </a:solidFill>
              </a:rPr>
              <a:t>1 unit has a capacity </a:t>
            </a:r>
            <a:r>
              <a:rPr lang="en-US" sz="1600" dirty="0" smtClean="0">
                <a:solidFill>
                  <a:schemeClr val="bg1">
                    <a:lumMod val="85000"/>
                  </a:schemeClr>
                </a:solidFill>
              </a:rPr>
              <a:t>0.5 -10m3/h </a:t>
            </a:r>
            <a:r>
              <a:rPr lang="en-US" sz="1600" dirty="0">
                <a:solidFill>
                  <a:schemeClr val="bg1">
                    <a:lumMod val="85000"/>
                  </a:schemeClr>
                </a:solidFill>
              </a:rPr>
              <a:t>of water. Total input power 150w-6kw </a:t>
            </a:r>
          </a:p>
          <a:p>
            <a:r>
              <a:rPr lang="en-US" sz="1600" dirty="0">
                <a:solidFill>
                  <a:schemeClr val="bg1">
                    <a:lumMod val="85000"/>
                  </a:schemeClr>
                </a:solidFill>
              </a:rPr>
              <a:t>Power input; can be connected to the electric network, generator or solar power supply.</a:t>
            </a:r>
          </a:p>
          <a:p>
            <a:r>
              <a:rPr lang="en-US" sz="2000" b="1" dirty="0">
                <a:solidFill>
                  <a:schemeClr val="bg1">
                    <a:lumMod val="85000"/>
                  </a:schemeClr>
                </a:solidFill>
              </a:rPr>
              <a:t>It’s Features:</a:t>
            </a:r>
          </a:p>
          <a:p>
            <a:pPr marL="285750" indent="-285750">
              <a:buClr>
                <a:srgbClr val="92D050"/>
              </a:buClr>
              <a:buSzPct val="150000"/>
              <a:buFont typeface="Wingdings" panose="05000000000000000000" pitchFamily="2" charset="2"/>
              <a:buChar char="Ø"/>
            </a:pPr>
            <a:r>
              <a:rPr lang="en-US" sz="1600" b="1" dirty="0">
                <a:solidFill>
                  <a:schemeClr val="bg1">
                    <a:lumMod val="85000"/>
                  </a:schemeClr>
                </a:solidFill>
              </a:rPr>
              <a:t>Long service life </a:t>
            </a:r>
          </a:p>
          <a:p>
            <a:pPr marL="285750" indent="-285750">
              <a:buClr>
                <a:srgbClr val="92D050"/>
              </a:buClr>
              <a:buSzPct val="150000"/>
              <a:buFont typeface="Wingdings" panose="05000000000000000000" pitchFamily="2" charset="2"/>
              <a:buChar char="Ø"/>
            </a:pPr>
            <a:r>
              <a:rPr lang="en-US" sz="1600" b="1" dirty="0">
                <a:solidFill>
                  <a:schemeClr val="bg1">
                    <a:lumMod val="85000"/>
                  </a:schemeClr>
                </a:solidFill>
              </a:rPr>
              <a:t>Simple and quick installation </a:t>
            </a:r>
          </a:p>
          <a:p>
            <a:pPr marL="285750" indent="-285750">
              <a:buClr>
                <a:srgbClr val="92D050"/>
              </a:buClr>
              <a:buSzPct val="150000"/>
              <a:buFont typeface="Wingdings" panose="05000000000000000000" pitchFamily="2" charset="2"/>
              <a:buChar char="Ø"/>
            </a:pPr>
            <a:r>
              <a:rPr lang="en-US" sz="1600" b="1" dirty="0">
                <a:solidFill>
                  <a:schemeClr val="bg1">
                    <a:lumMod val="85000"/>
                  </a:schemeClr>
                </a:solidFill>
              </a:rPr>
              <a:t>Reliable and proven components for harsh operating conditions</a:t>
            </a:r>
          </a:p>
          <a:p>
            <a:pPr marL="285750" indent="-285750">
              <a:buClr>
                <a:srgbClr val="92D050"/>
              </a:buClr>
              <a:buSzPct val="150000"/>
              <a:buFont typeface="Wingdings" panose="05000000000000000000" pitchFamily="2" charset="2"/>
              <a:buChar char="Ø"/>
            </a:pPr>
            <a:r>
              <a:rPr lang="en-US" sz="1600" b="1" dirty="0">
                <a:solidFill>
                  <a:schemeClr val="bg1">
                    <a:lumMod val="85000"/>
                  </a:schemeClr>
                </a:solidFill>
              </a:rPr>
              <a:t>Energy consumption up to 65% lower than RO system</a:t>
            </a:r>
          </a:p>
          <a:p>
            <a:pPr marL="285750" indent="-285750">
              <a:buClr>
                <a:srgbClr val="92D050"/>
              </a:buClr>
              <a:buSzPct val="150000"/>
              <a:buFont typeface="Wingdings" panose="05000000000000000000" pitchFamily="2" charset="2"/>
              <a:buChar char="Ø"/>
            </a:pPr>
            <a:r>
              <a:rPr lang="en-US" sz="1600" b="1" dirty="0">
                <a:solidFill>
                  <a:schemeClr val="bg1">
                    <a:lumMod val="85000"/>
                  </a:schemeClr>
                </a:solidFill>
              </a:rPr>
              <a:t>Fully automatic operation </a:t>
            </a:r>
          </a:p>
          <a:p>
            <a:pPr marL="285750" indent="-285750">
              <a:buClr>
                <a:srgbClr val="92D050"/>
              </a:buClr>
              <a:buSzPct val="150000"/>
              <a:buFont typeface="Wingdings" panose="05000000000000000000" pitchFamily="2" charset="2"/>
              <a:buChar char="Ø"/>
            </a:pPr>
            <a:r>
              <a:rPr lang="en-US" sz="1600" b="1" dirty="0">
                <a:solidFill>
                  <a:schemeClr val="bg1">
                    <a:lumMod val="85000"/>
                  </a:schemeClr>
                </a:solidFill>
              </a:rPr>
              <a:t>Green energy ,no emissions ,noise ,no hazard</a:t>
            </a:r>
          </a:p>
          <a:p>
            <a:pPr marL="285750" indent="-285750">
              <a:buClr>
                <a:srgbClr val="92D050"/>
              </a:buClr>
              <a:buSzPct val="150000"/>
              <a:buFont typeface="Wingdings" panose="05000000000000000000" pitchFamily="2" charset="2"/>
              <a:buChar char="Ø"/>
            </a:pPr>
            <a:r>
              <a:rPr lang="en-US" sz="1600" b="1" dirty="0">
                <a:solidFill>
                  <a:schemeClr val="bg1">
                    <a:lumMod val="85000"/>
                  </a:schemeClr>
                </a:solidFill>
              </a:rPr>
              <a:t>Design feed TDS max 45000ppmNaCL</a:t>
            </a:r>
          </a:p>
        </p:txBody>
      </p:sp>
      <p:pic>
        <p:nvPicPr>
          <p:cNvPr id="5" name="Picture 4"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0862" y="825719"/>
            <a:ext cx="539914" cy="420788"/>
          </a:xfrm>
          <a:prstGeom prst="rect">
            <a:avLst/>
          </a:prstGeom>
          <a:scene3d>
            <a:camera prst="orthographicFront"/>
            <a:lightRig rig="threePt" dir="t"/>
          </a:scene3d>
          <a:sp3d z="38100000"/>
        </p:spPr>
      </p:pic>
      <p:pic>
        <p:nvPicPr>
          <p:cNvPr id="5122" name="Picture 2" descr="http://aqua-life.pl/wp-content/uploads/2016/10/Desalination_Uni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530" y="3609756"/>
            <a:ext cx="4903010" cy="324824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26" name="Picture 2" descr="Water Drop vector stock illustration. Illustration of liquid - 1184384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6451318" y="-38732"/>
            <a:ext cx="2025433" cy="1845676"/>
          </a:xfrm>
          <a:prstGeom prst="rect">
            <a:avLst/>
          </a:prstGeom>
          <a:solidFill>
            <a:schemeClr val="tx1"/>
          </a:solidFill>
          <a:ln>
            <a:solidFill>
              <a:schemeClr val="tx1"/>
            </a:solidFill>
          </a:ln>
          <a:effectLst>
            <a:softEdge rad="635000"/>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6508" y="1217488"/>
            <a:ext cx="3139100" cy="5640512"/>
          </a:xfrm>
          <a:prstGeom prst="rect">
            <a:avLst/>
          </a:prstGeom>
          <a:effectLst>
            <a:softEdge rad="63500"/>
          </a:effectLst>
        </p:spPr>
      </p:pic>
      <p:pic>
        <p:nvPicPr>
          <p:cNvPr id="1030" name="Picture 6" descr="Hutira Vis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1611" y="5505100"/>
            <a:ext cx="2772424" cy="14517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077913"/>
            <a:ext cx="2333625" cy="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84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717543" y="847336"/>
            <a:ext cx="7693041" cy="56630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457200" algn="l"/>
              </a:tabLst>
            </a:pPr>
            <a:r>
              <a:rPr lang="en-US" sz="2400" b="1" dirty="0">
                <a:solidFill>
                  <a:srgbClr val="92D050"/>
                </a:solidFill>
                <a:latin typeface="Tahoma" pitchFamily="34" charset="0"/>
                <a:cs typeface="Tahoma" pitchFamily="34" charset="0"/>
              </a:rPr>
              <a:t>             </a:t>
            </a:r>
            <a:r>
              <a:rPr lang="en-US" sz="2400" b="1" dirty="0" smtClean="0">
                <a:solidFill>
                  <a:srgbClr val="92D050"/>
                </a:solidFill>
                <a:latin typeface="Tahoma" pitchFamily="34" charset="0"/>
                <a:cs typeface="Tahoma" pitchFamily="34" charset="0"/>
              </a:rPr>
              <a:t> Organic </a:t>
            </a:r>
            <a:r>
              <a:rPr lang="en-US" sz="2400" b="1" dirty="0">
                <a:solidFill>
                  <a:srgbClr val="92D050"/>
                </a:solidFill>
                <a:latin typeface="Tahoma" pitchFamily="34" charset="0"/>
                <a:cs typeface="Tahoma" pitchFamily="34" charset="0"/>
              </a:rPr>
              <a:t>Waste (Compost</a:t>
            </a:r>
            <a:r>
              <a:rPr lang="en-US" sz="2400" b="1" dirty="0" smtClean="0">
                <a:solidFill>
                  <a:srgbClr val="92D050"/>
                </a:solidFill>
                <a:latin typeface="Tahoma" pitchFamily="34" charset="0"/>
                <a:cs typeface="Tahoma" pitchFamily="34" charset="0"/>
              </a:rPr>
              <a:t>)</a:t>
            </a:r>
          </a:p>
          <a:p>
            <a:pPr algn="ctr" fontAlgn="base">
              <a:spcBef>
                <a:spcPct val="0"/>
              </a:spcBef>
              <a:spcAft>
                <a:spcPct val="0"/>
              </a:spcAft>
              <a:tabLst>
                <a:tab pos="457200" algn="l"/>
              </a:tabLst>
            </a:pPr>
            <a:endParaRPr lang="en-US" sz="2400" b="1" dirty="0">
              <a:solidFill>
                <a:srgbClr val="92D050"/>
              </a:solidFill>
              <a:latin typeface="Tahoma" pitchFamily="34" charset="0"/>
              <a:cs typeface="Tahoma" pitchFamily="34" charset="0"/>
            </a:endParaRPr>
          </a:p>
          <a:p>
            <a:pPr eaLnBrk="0" fontAlgn="base" hangingPunct="0">
              <a:spcBef>
                <a:spcPct val="0"/>
              </a:spcBef>
              <a:spcAft>
                <a:spcPct val="0"/>
              </a:spcAft>
              <a:tabLst>
                <a:tab pos="457200" algn="l"/>
              </a:tabLst>
            </a:pPr>
            <a:r>
              <a:rPr lang="en-US" sz="2000" b="1" dirty="0" smtClean="0">
                <a:solidFill>
                  <a:schemeClr val="bg1">
                    <a:lumMod val="85000"/>
                  </a:schemeClr>
                </a:solidFill>
                <a:latin typeface="Calibri" pitchFamily="34" charset="0"/>
                <a:ea typeface="Calibri" pitchFamily="34" charset="0"/>
                <a:cs typeface="Arial" pitchFamily="34" charset="0"/>
              </a:rPr>
              <a:t>Environmental </a:t>
            </a:r>
            <a:r>
              <a:rPr lang="en-US" sz="1600" b="1" dirty="0" smtClean="0">
                <a:solidFill>
                  <a:schemeClr val="bg1">
                    <a:lumMod val="85000"/>
                  </a:schemeClr>
                </a:solidFill>
              </a:rPr>
              <a:t>pollution </a:t>
            </a:r>
            <a:r>
              <a:rPr lang="en-US" sz="1600" b="1" dirty="0">
                <a:solidFill>
                  <a:schemeClr val="bg1">
                    <a:lumMod val="85000"/>
                  </a:schemeClr>
                </a:solidFill>
              </a:rPr>
              <a:t>resulting from improper disposal of farms and slaughterhouses waste Here we talk about a solution to the most important environmental problems and provide appropriate solutions by converting this waste into high-quality organic fertilizer(compost)</a:t>
            </a:r>
          </a:p>
          <a:p>
            <a:pPr eaLnBrk="0" fontAlgn="base" hangingPunct="0">
              <a:spcBef>
                <a:spcPct val="0"/>
              </a:spcBef>
              <a:spcAft>
                <a:spcPct val="0"/>
              </a:spcAft>
              <a:tabLst>
                <a:tab pos="457200" algn="l"/>
              </a:tabLst>
            </a:pPr>
            <a:endParaRPr lang="en-US" sz="2000" dirty="0">
              <a:latin typeface="Calibri" pitchFamily="34" charset="0"/>
              <a:ea typeface="Calibri" pitchFamily="34" charset="0"/>
              <a:cs typeface="Arial" pitchFamily="34" charset="0"/>
            </a:endParaRPr>
          </a:p>
          <a:p>
            <a:pPr algn="just" eaLnBrk="0" fontAlgn="base" hangingPunct="0">
              <a:spcBef>
                <a:spcPct val="0"/>
              </a:spcBef>
              <a:spcAft>
                <a:spcPct val="0"/>
              </a:spcAft>
              <a:tabLst>
                <a:tab pos="457200" algn="l"/>
              </a:tabLst>
            </a:pPr>
            <a:r>
              <a:rPr lang="en-US" sz="2000" dirty="0">
                <a:solidFill>
                  <a:srgbClr val="92D050"/>
                </a:solidFill>
                <a:latin typeface="Calibri" pitchFamily="34" charset="0"/>
                <a:ea typeface="Calibri" pitchFamily="34" charset="0"/>
                <a:cs typeface="Arial" pitchFamily="34" charset="0"/>
              </a:rPr>
              <a:t>These are just some of the types of organic waste that can be rapidly composted with the Bioreactor:</a:t>
            </a:r>
          </a:p>
          <a:p>
            <a:pPr eaLnBrk="0" fontAlgn="base" hangingPunct="0">
              <a:spcBef>
                <a:spcPct val="0"/>
              </a:spcBef>
              <a:spcAft>
                <a:spcPct val="0"/>
              </a:spcAft>
              <a:buClr>
                <a:srgbClr val="92D050"/>
              </a:buClr>
              <a:buSzPct val="150000"/>
              <a:tabLst>
                <a:tab pos="457200" algn="l"/>
              </a:tabLst>
            </a:pPr>
            <a:r>
              <a:rPr lang="en-US" sz="1100" b="1" dirty="0">
                <a:latin typeface="Calibri" pitchFamily="34" charset="0"/>
                <a:ea typeface="Calibri" pitchFamily="34" charset="0"/>
                <a:cs typeface="Arial" pitchFamily="34" charset="0"/>
              </a:rPr>
              <a:t>                      </a:t>
            </a:r>
            <a:r>
              <a:rPr lang="en-US" sz="1600" dirty="0">
                <a:solidFill>
                  <a:schemeClr val="bg1">
                    <a:lumMod val="85000"/>
                  </a:schemeClr>
                </a:solidFill>
                <a:latin typeface="Calibri" pitchFamily="34" charset="0"/>
                <a:ea typeface="Calibri" pitchFamily="34" charset="0"/>
                <a:cs typeface="Arial" pitchFamily="34" charset="0"/>
              </a:rPr>
              <a:t>    </a:t>
            </a:r>
          </a:p>
          <a:p>
            <a:pPr marL="171450" indent="-171450" eaLnBrk="0" fontAlgn="base" hangingPunct="0">
              <a:spcBef>
                <a:spcPct val="0"/>
              </a:spcBef>
              <a:spcAft>
                <a:spcPct val="0"/>
              </a:spcAft>
              <a:buClr>
                <a:srgbClr val="92D050"/>
              </a:buClr>
              <a:buSzPct val="150000"/>
              <a:buFont typeface="Wingdings" pitchFamily="2" charset="2"/>
              <a:buChar char="v"/>
              <a:tabLst>
                <a:tab pos="457200" algn="l"/>
              </a:tabLst>
            </a:pPr>
            <a:r>
              <a:rPr lang="en-US" sz="1600" dirty="0">
                <a:solidFill>
                  <a:schemeClr val="bg1">
                    <a:lumMod val="85000"/>
                  </a:schemeClr>
                </a:solidFill>
                <a:latin typeface="Calibri" pitchFamily="34" charset="0"/>
                <a:ea typeface="Calibri" pitchFamily="34" charset="0"/>
                <a:cs typeface="Arial" pitchFamily="34" charset="0"/>
              </a:rPr>
              <a:t>               Dairy Manure                                              Horse Manure </a:t>
            </a:r>
          </a:p>
          <a:p>
            <a:pPr marL="285750" indent="-285750" eaLnBrk="0" fontAlgn="base" hangingPunct="0">
              <a:spcBef>
                <a:spcPct val="0"/>
              </a:spcBef>
              <a:spcAft>
                <a:spcPct val="0"/>
              </a:spcAft>
              <a:buClr>
                <a:srgbClr val="92D050"/>
              </a:buClr>
              <a:buSzPct val="150000"/>
              <a:buFont typeface="Wingdings" pitchFamily="2" charset="2"/>
              <a:buChar char="v"/>
              <a:tabLst>
                <a:tab pos="457200" algn="l"/>
              </a:tabLst>
            </a:pP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Poultry Manure</a:t>
            </a: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Farms mortality</a:t>
            </a:r>
            <a:r>
              <a:rPr lang="en-US" sz="1600" dirty="0">
                <a:solidFill>
                  <a:schemeClr val="bg1">
                    <a:lumMod val="85000"/>
                  </a:schemeClr>
                </a:solidFill>
                <a:latin typeface="Calibri" pitchFamily="34" charset="0"/>
                <a:ea typeface="Calibri" pitchFamily="34" charset="0"/>
                <a:cs typeface="Arial" pitchFamily="34" charset="0"/>
              </a:rPr>
              <a:t>              </a:t>
            </a:r>
          </a:p>
          <a:p>
            <a:pPr marL="285750" indent="-285750" eaLnBrk="0" fontAlgn="base" hangingPunct="0">
              <a:spcBef>
                <a:spcPct val="0"/>
              </a:spcBef>
              <a:spcAft>
                <a:spcPct val="0"/>
              </a:spcAft>
              <a:buClr>
                <a:srgbClr val="92D050"/>
              </a:buClr>
              <a:buSzPct val="150000"/>
              <a:buFont typeface="Wingdings" pitchFamily="2" charset="2"/>
              <a:buChar char="v"/>
              <a:tabLst>
                <a:tab pos="457200" algn="l"/>
              </a:tabLst>
            </a:pP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Food Waste</a:t>
            </a:r>
            <a:r>
              <a:rPr lang="en-US" sz="1600" b="1"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Yard Waste</a:t>
            </a:r>
            <a:r>
              <a:rPr lang="en-US" sz="1600" dirty="0">
                <a:solidFill>
                  <a:schemeClr val="bg1">
                    <a:lumMod val="85000"/>
                  </a:schemeClr>
                </a:solidFill>
                <a:latin typeface="Calibri" pitchFamily="34" charset="0"/>
                <a:ea typeface="Calibri" pitchFamily="34" charset="0"/>
                <a:cs typeface="Arial" pitchFamily="34" charset="0"/>
              </a:rPr>
              <a:t>                </a:t>
            </a:r>
          </a:p>
          <a:p>
            <a:pPr marL="285750" indent="-285750" eaLnBrk="0" fontAlgn="base" hangingPunct="0">
              <a:spcBef>
                <a:spcPct val="0"/>
              </a:spcBef>
              <a:spcAft>
                <a:spcPct val="0"/>
              </a:spcAft>
              <a:buClr>
                <a:srgbClr val="92D050"/>
              </a:buClr>
              <a:buSzPct val="150000"/>
              <a:buFont typeface="Wingdings" pitchFamily="2" charset="2"/>
              <a:buChar char="v"/>
              <a:tabLst>
                <a:tab pos="457200" algn="l"/>
              </a:tabLst>
            </a:pP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Fish Waste</a:t>
            </a: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Wood Chips</a:t>
            </a:r>
            <a:r>
              <a:rPr lang="en-US" sz="1600" dirty="0">
                <a:solidFill>
                  <a:schemeClr val="bg1">
                    <a:lumMod val="85000"/>
                  </a:schemeClr>
                </a:solidFill>
                <a:latin typeface="Calibri" pitchFamily="34" charset="0"/>
                <a:ea typeface="Calibri" pitchFamily="34" charset="0"/>
                <a:cs typeface="Arial" pitchFamily="34" charset="0"/>
              </a:rPr>
              <a:t>                     </a:t>
            </a:r>
          </a:p>
          <a:p>
            <a:pPr marL="285750" indent="-285750" eaLnBrk="0" fontAlgn="base" hangingPunct="0">
              <a:spcBef>
                <a:spcPct val="0"/>
              </a:spcBef>
              <a:spcAft>
                <a:spcPct val="0"/>
              </a:spcAft>
              <a:buClr>
                <a:srgbClr val="92D050"/>
              </a:buClr>
              <a:buSzPct val="150000"/>
              <a:buFont typeface="Wingdings" pitchFamily="2" charset="2"/>
              <a:buChar char="v"/>
              <a:tabLst>
                <a:tab pos="457200" algn="l"/>
              </a:tabLst>
            </a:pP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Paper</a:t>
            </a: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Biosolids</a:t>
            </a:r>
            <a:endParaRPr lang="en-US" sz="1600" dirty="0">
              <a:solidFill>
                <a:schemeClr val="bg1">
                  <a:lumMod val="85000"/>
                </a:schemeClr>
              </a:solidFill>
              <a:latin typeface="Calibri" pitchFamily="34" charset="0"/>
              <a:ea typeface="Calibri" pitchFamily="34" charset="0"/>
              <a:cs typeface="Arial" pitchFamily="34" charset="0"/>
            </a:endParaRPr>
          </a:p>
          <a:p>
            <a:pPr marL="285750" indent="-285750" eaLnBrk="0" fontAlgn="base" hangingPunct="0">
              <a:spcBef>
                <a:spcPct val="0"/>
              </a:spcBef>
              <a:spcAft>
                <a:spcPct val="0"/>
              </a:spcAft>
              <a:buClr>
                <a:srgbClr val="92D050"/>
              </a:buClr>
              <a:buSzPct val="150000"/>
              <a:buFont typeface="Wingdings" pitchFamily="2" charset="2"/>
              <a:buChar char="v"/>
              <a:tabLst>
                <a:tab pos="457200" algn="l"/>
              </a:tabLst>
            </a:pP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Cardboard </a:t>
            </a:r>
            <a:r>
              <a:rPr lang="en-US" sz="1600" dirty="0">
                <a:solidFill>
                  <a:schemeClr val="bg1">
                    <a:lumMod val="85000"/>
                  </a:schemeClr>
                </a:solidFill>
                <a:latin typeface="Calibri" pitchFamily="34" charset="0"/>
                <a:ea typeface="Calibri" pitchFamily="34" charset="0"/>
                <a:cs typeface="Arial" pitchFamily="34" charset="0"/>
              </a:rPr>
              <a:t>                                                 </a:t>
            </a:r>
            <a:r>
              <a:rPr lang="en-US" dirty="0">
                <a:solidFill>
                  <a:schemeClr val="bg1">
                    <a:lumMod val="85000"/>
                  </a:schemeClr>
                </a:solidFill>
                <a:latin typeface="Calibri" pitchFamily="34" charset="0"/>
                <a:ea typeface="Calibri" pitchFamily="34" charset="0"/>
                <a:cs typeface="Arial" pitchFamily="34" charset="0"/>
              </a:rPr>
              <a:t>Municipal solid waste</a:t>
            </a:r>
            <a:endParaRPr lang="en-US" sz="1200" b="1" dirty="0">
              <a:latin typeface="Calibri" pitchFamily="34" charset="0"/>
              <a:ea typeface="Calibri" pitchFamily="34" charset="0"/>
              <a:cs typeface="Arial" pitchFamily="34" charset="0"/>
            </a:endParaRPr>
          </a:p>
          <a:p>
            <a:pPr algn="just" eaLnBrk="0" fontAlgn="base" hangingPunct="0">
              <a:spcBef>
                <a:spcPct val="0"/>
              </a:spcBef>
              <a:spcAft>
                <a:spcPct val="0"/>
              </a:spcAft>
              <a:tabLst>
                <a:tab pos="457200" algn="l"/>
              </a:tabLst>
            </a:pPr>
            <a:r>
              <a:rPr lang="en-US" sz="1600" b="1" dirty="0">
                <a:solidFill>
                  <a:schemeClr val="bg1">
                    <a:lumMod val="85000"/>
                  </a:schemeClr>
                </a:solidFill>
              </a:rPr>
              <a:t>We have environmentally and socially acceptable solutions for organic waste disposal. Our mission is to provide high quality, cost-effective environmental solutions for organic waste disposal, we believes in our ability to reach our goals and success through effective communication, education and training.</a:t>
            </a:r>
          </a:p>
        </p:txBody>
      </p:sp>
      <p:pic>
        <p:nvPicPr>
          <p:cNvPr id="1029"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872" b="89810" l="9953" r="89810">
                        <a14:foregroundMark x1="42180" y1="15166" x2="42180" y2="15166"/>
                        <a14:foregroundMark x1="60900" y1="25829" x2="60900" y2="25829"/>
                        <a14:foregroundMark x1="40521" y1="6872" x2="40521" y2="6872"/>
                      </a14:backgroundRemoval>
                    </a14:imgEffect>
                  </a14:imgLayer>
                </a14:imgProps>
              </a:ext>
            </a:extLst>
          </a:blip>
          <a:srcRect/>
          <a:stretch>
            <a:fillRect/>
          </a:stretch>
        </p:blipFill>
        <p:spPr bwMode="auto">
          <a:xfrm>
            <a:off x="8942179" y="1866962"/>
            <a:ext cx="2047886" cy="2047886"/>
          </a:xfrm>
          <a:prstGeom prst="rect">
            <a:avLst/>
          </a:prstGeom>
          <a:noFill/>
          <a:ln w="9525">
            <a:noFill/>
            <a:miter lim="800000"/>
            <a:headEnd/>
            <a:tailEnd/>
          </a:ln>
          <a:effectLst/>
        </p:spPr>
      </p:pic>
      <p:pic>
        <p:nvPicPr>
          <p:cNvPr id="40" name="Picture 4">
            <a:extLst>
              <a:ext uri="{FF2B5EF4-FFF2-40B4-BE49-F238E27FC236}">
                <a16:creationId xmlns:a16="http://schemas.microsoft.com/office/drawing/2014/main" xmlns="" id="{D09DB895-041F-4AB0-B312-8BB82F228D06}"/>
              </a:ext>
            </a:extLst>
          </p:cNvPr>
          <p:cNvPicPr>
            <a:picLocks noChangeAspect="1" noChangeArrowheads="1"/>
          </p:cNvPicPr>
          <p:nvPr/>
        </p:nvPicPr>
        <p:blipFill>
          <a:blip r:embed="rId4"/>
          <a:srcRect/>
          <a:stretch>
            <a:fillRect/>
          </a:stretch>
        </p:blipFill>
        <p:spPr bwMode="auto">
          <a:xfrm>
            <a:off x="8209747" y="3881656"/>
            <a:ext cx="3512751" cy="1778431"/>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17" name="Picture 16"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513" y="856572"/>
            <a:ext cx="539914" cy="420788"/>
          </a:xfrm>
          <a:prstGeom prst="rect">
            <a:avLst/>
          </a:prstGeom>
          <a:scene3d>
            <a:camera prst="orthographicFront"/>
            <a:lightRig rig="threePt" dir="t"/>
          </a:scene3d>
          <a:sp3d z="38100000"/>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800" y="243075"/>
            <a:ext cx="1623887" cy="1623887"/>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072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4" name="Picture 7" descr="image"/>
          <p:cNvPicPr>
            <a:picLocks noChangeAspect="1" noChangeArrowheads="1"/>
          </p:cNvPicPr>
          <p:nvPr/>
        </p:nvPicPr>
        <p:blipFill>
          <a:blip r:embed="rId3"/>
          <a:srcRect/>
          <a:stretch>
            <a:fillRect/>
          </a:stretch>
        </p:blipFill>
        <p:spPr bwMode="auto">
          <a:xfrm>
            <a:off x="8236541" y="3417433"/>
            <a:ext cx="3467502" cy="2455807"/>
          </a:xfrm>
          <a:prstGeom prst="rect">
            <a:avLst/>
          </a:prstGeom>
          <a:noFill/>
        </p:spPr>
      </p:pic>
      <p:sp>
        <p:nvSpPr>
          <p:cNvPr id="5" name="Rectangle 4"/>
          <p:cNvSpPr/>
          <p:nvPr/>
        </p:nvSpPr>
        <p:spPr>
          <a:xfrm>
            <a:off x="205766" y="892605"/>
            <a:ext cx="7765132" cy="5570756"/>
          </a:xfrm>
          <a:prstGeom prst="rect">
            <a:avLst/>
          </a:prstGeom>
        </p:spPr>
        <p:txBody>
          <a:bodyPr wrap="square">
            <a:spAutoFit/>
          </a:bodyPr>
          <a:lstStyle/>
          <a:p>
            <a:pPr fontAlgn="base">
              <a:spcBef>
                <a:spcPct val="0"/>
              </a:spcBef>
              <a:spcAft>
                <a:spcPct val="0"/>
              </a:spcAft>
            </a:pPr>
            <a:r>
              <a:rPr lang="en-US" sz="2400" b="1" dirty="0">
                <a:solidFill>
                  <a:srgbClr val="92D050"/>
                </a:solidFill>
                <a:latin typeface="Tahoma" pitchFamily="34" charset="0"/>
                <a:cs typeface="Tahoma" pitchFamily="34" charset="0"/>
              </a:rPr>
              <a:t>                  </a:t>
            </a:r>
            <a:r>
              <a:rPr lang="en-US" sz="2400" b="1" dirty="0" smtClean="0">
                <a:solidFill>
                  <a:srgbClr val="92D050"/>
                </a:solidFill>
                <a:latin typeface="Tahoma" pitchFamily="34" charset="0"/>
                <a:cs typeface="Tahoma" pitchFamily="34" charset="0"/>
              </a:rPr>
              <a:t> Rendering </a:t>
            </a:r>
            <a:r>
              <a:rPr lang="en-US" sz="2400" b="1" dirty="0">
                <a:solidFill>
                  <a:srgbClr val="92D050"/>
                </a:solidFill>
                <a:latin typeface="Tahoma" pitchFamily="34" charset="0"/>
                <a:cs typeface="Tahoma" pitchFamily="34" charset="0"/>
              </a:rPr>
              <a:t>plant</a:t>
            </a:r>
          </a:p>
          <a:p>
            <a:pPr fontAlgn="base">
              <a:spcBef>
                <a:spcPct val="0"/>
              </a:spcBef>
              <a:spcAft>
                <a:spcPct val="0"/>
              </a:spcAft>
            </a:pPr>
            <a:r>
              <a:rPr lang="en-US" b="1" spc="50" dirty="0">
                <a:ln w="11430"/>
                <a:solidFill>
                  <a:srgbClr val="92D050"/>
                </a:solidFill>
              </a:rPr>
              <a:t> </a:t>
            </a:r>
          </a:p>
          <a:p>
            <a:pPr fontAlgn="base">
              <a:spcBef>
                <a:spcPct val="0"/>
              </a:spcBef>
              <a:spcAft>
                <a:spcPct val="0"/>
              </a:spcAft>
            </a:pPr>
            <a:r>
              <a:rPr lang="en-US" b="1" spc="50" dirty="0">
                <a:ln w="11430"/>
                <a:solidFill>
                  <a:srgbClr val="92D050"/>
                </a:solidFill>
              </a:rPr>
              <a:t>Supplying complete systems and equipment for the processing/ rendering of animal by-products</a:t>
            </a:r>
            <a:r>
              <a:rPr lang="en-US" b="1" spc="50" dirty="0" smtClean="0">
                <a:ln w="11430"/>
                <a:solidFill>
                  <a:srgbClr val="92D050"/>
                </a:solidFill>
              </a:rPr>
              <a:t>.      </a:t>
            </a:r>
            <a:endParaRPr lang="en-US" b="1" spc="50" dirty="0">
              <a:ln w="11430"/>
              <a:solidFill>
                <a:srgbClr val="92D050"/>
              </a:solidFill>
            </a:endParaRPr>
          </a:p>
          <a:p>
            <a:pPr marL="285750" indent="-285750" fontAlgn="base">
              <a:spcBef>
                <a:spcPct val="0"/>
              </a:spcBef>
              <a:spcAft>
                <a:spcPct val="0"/>
              </a:spcAft>
              <a:buClr>
                <a:srgbClr val="92D050"/>
              </a:buClr>
              <a:buFont typeface="Wingdings" pitchFamily="2" charset="2"/>
              <a:buChar char="v"/>
            </a:pPr>
            <a:r>
              <a:rPr lang="en-US" sz="1600" b="1" spc="50" dirty="0" smtClean="0">
                <a:ln w="11430"/>
                <a:solidFill>
                  <a:schemeClr val="bg1">
                    <a:lumMod val="85000"/>
                  </a:schemeClr>
                </a:solidFill>
              </a:rPr>
              <a:t> </a:t>
            </a:r>
            <a:r>
              <a:rPr lang="en-US" sz="1400" b="1" spc="50" dirty="0">
                <a:ln w="11430"/>
                <a:solidFill>
                  <a:schemeClr val="bg1">
                    <a:lumMod val="85000"/>
                  </a:schemeClr>
                </a:solidFill>
              </a:rPr>
              <a:t>We are your partner of systems and equipment for </a:t>
            </a:r>
            <a:r>
              <a:rPr lang="en-US" sz="1400" b="1" spc="50" dirty="0" smtClean="0">
                <a:ln w="11430"/>
                <a:solidFill>
                  <a:schemeClr val="bg1">
                    <a:lumMod val="85000"/>
                  </a:schemeClr>
                </a:solidFill>
              </a:rPr>
              <a:t>rendering </a:t>
            </a:r>
            <a:r>
              <a:rPr lang="en-US" sz="1400" b="1" spc="50" dirty="0">
                <a:ln w="11430"/>
                <a:solidFill>
                  <a:schemeClr val="bg1">
                    <a:lumMod val="85000"/>
                  </a:schemeClr>
                </a:solidFill>
              </a:rPr>
              <a:t>animal </a:t>
            </a:r>
            <a:r>
              <a:rPr lang="en-US" sz="1400" b="1" spc="50" dirty="0" smtClean="0">
                <a:ln w="11430"/>
                <a:solidFill>
                  <a:schemeClr val="bg1">
                    <a:lumMod val="85000"/>
                  </a:schemeClr>
                </a:solidFill>
              </a:rPr>
              <a:t>by products</a:t>
            </a:r>
            <a:endParaRPr lang="en-US" sz="1400" b="1" spc="50" dirty="0">
              <a:ln w="11430"/>
              <a:solidFill>
                <a:schemeClr val="bg1">
                  <a:lumMod val="85000"/>
                </a:schemeClr>
              </a:solidFill>
            </a:endParaRPr>
          </a:p>
          <a:p>
            <a:pPr marL="285750" indent="-285750" fontAlgn="base">
              <a:spcBef>
                <a:spcPct val="0"/>
              </a:spcBef>
              <a:spcAft>
                <a:spcPct val="0"/>
              </a:spcAft>
              <a:buClr>
                <a:srgbClr val="92D050"/>
              </a:buClr>
              <a:buFont typeface="Wingdings" pitchFamily="2" charset="2"/>
              <a:buChar char="v"/>
            </a:pPr>
            <a:r>
              <a:rPr lang="en-US" sz="1400" b="1" spc="50" dirty="0">
                <a:ln w="11430"/>
                <a:solidFill>
                  <a:schemeClr val="bg1">
                    <a:lumMod val="85000"/>
                  </a:schemeClr>
                </a:solidFill>
              </a:rPr>
              <a:t> </a:t>
            </a:r>
            <a:r>
              <a:rPr lang="en-US" sz="1400" b="1" spc="50" dirty="0" smtClean="0">
                <a:ln w="11430"/>
                <a:solidFill>
                  <a:schemeClr val="bg1">
                    <a:lumMod val="85000"/>
                  </a:schemeClr>
                </a:solidFill>
              </a:rPr>
              <a:t>Can </a:t>
            </a:r>
            <a:r>
              <a:rPr lang="en-US" sz="1400" b="1" spc="50" dirty="0">
                <a:ln w="11430"/>
                <a:solidFill>
                  <a:schemeClr val="bg1">
                    <a:lumMod val="85000"/>
                  </a:schemeClr>
                </a:solidFill>
              </a:rPr>
              <a:t>provide your company with the best nutrient values in </a:t>
            </a:r>
            <a:r>
              <a:rPr lang="en-US" sz="1400" b="1" spc="50" dirty="0" smtClean="0">
                <a:ln w="11430"/>
                <a:solidFill>
                  <a:schemeClr val="bg1">
                    <a:lumMod val="85000"/>
                  </a:schemeClr>
                </a:solidFill>
              </a:rPr>
              <a:t>the market </a:t>
            </a:r>
            <a:r>
              <a:rPr lang="en-US" sz="1400" b="1" spc="50" dirty="0">
                <a:ln w="11430"/>
                <a:solidFill>
                  <a:schemeClr val="bg1">
                    <a:lumMod val="85000"/>
                  </a:schemeClr>
                </a:solidFill>
              </a:rPr>
              <a:t>of Meat and </a:t>
            </a:r>
            <a:r>
              <a:rPr lang="en-US" sz="1400" b="1" spc="50" dirty="0" smtClean="0">
                <a:ln w="11430"/>
                <a:solidFill>
                  <a:schemeClr val="bg1">
                    <a:lumMod val="85000"/>
                  </a:schemeClr>
                </a:solidFill>
              </a:rPr>
              <a:t>bone</a:t>
            </a:r>
          </a:p>
          <a:p>
            <a:pPr fontAlgn="base">
              <a:spcBef>
                <a:spcPct val="0"/>
              </a:spcBef>
              <a:spcAft>
                <a:spcPct val="0"/>
              </a:spcAft>
              <a:buClr>
                <a:srgbClr val="92D050"/>
              </a:buClr>
            </a:pPr>
            <a:r>
              <a:rPr lang="en-US" sz="1400" b="1" spc="50" dirty="0" smtClean="0">
                <a:ln w="11430"/>
                <a:solidFill>
                  <a:schemeClr val="bg1">
                    <a:lumMod val="85000"/>
                  </a:schemeClr>
                </a:solidFill>
              </a:rPr>
              <a:t> </a:t>
            </a:r>
          </a:p>
          <a:p>
            <a:pPr fontAlgn="base">
              <a:spcBef>
                <a:spcPct val="0"/>
              </a:spcBef>
              <a:spcAft>
                <a:spcPct val="0"/>
              </a:spcAft>
            </a:pPr>
            <a:endParaRPr lang="en-US" b="1" spc="50" dirty="0">
              <a:ln w="11430"/>
              <a:solidFill>
                <a:srgbClr val="92D050"/>
              </a:solidFill>
            </a:endParaRPr>
          </a:p>
          <a:p>
            <a:pPr fontAlgn="base">
              <a:spcBef>
                <a:spcPct val="0"/>
              </a:spcBef>
              <a:spcAft>
                <a:spcPct val="0"/>
              </a:spcAft>
            </a:pPr>
            <a:endParaRPr lang="en-US" sz="2400" b="1" spc="50" dirty="0" smtClean="0">
              <a:ln w="11430"/>
              <a:solidFill>
                <a:srgbClr val="92D050"/>
              </a:solidFill>
            </a:endParaRPr>
          </a:p>
          <a:p>
            <a:pPr fontAlgn="base">
              <a:spcBef>
                <a:spcPct val="0"/>
              </a:spcBef>
              <a:spcAft>
                <a:spcPct val="0"/>
              </a:spcAft>
            </a:pPr>
            <a:endParaRPr lang="en-US" sz="2400" b="1" spc="50" dirty="0">
              <a:ln w="11430"/>
              <a:solidFill>
                <a:srgbClr val="92D050"/>
              </a:solidFill>
            </a:endParaRPr>
          </a:p>
          <a:p>
            <a:pPr fontAlgn="base">
              <a:spcBef>
                <a:spcPct val="0"/>
              </a:spcBef>
              <a:spcAft>
                <a:spcPct val="0"/>
              </a:spcAft>
            </a:pPr>
            <a:endParaRPr lang="en-US" sz="2400" b="1" spc="50" dirty="0" smtClean="0">
              <a:ln w="11430"/>
              <a:solidFill>
                <a:srgbClr val="92D050"/>
              </a:solidFill>
            </a:endParaRPr>
          </a:p>
          <a:p>
            <a:pPr fontAlgn="base">
              <a:spcBef>
                <a:spcPct val="0"/>
              </a:spcBef>
              <a:spcAft>
                <a:spcPct val="0"/>
              </a:spcAft>
            </a:pPr>
            <a:endParaRPr lang="en-US" sz="2400" b="1" spc="50" dirty="0" smtClean="0">
              <a:ln w="11430"/>
              <a:solidFill>
                <a:srgbClr val="92D050"/>
              </a:solidFill>
            </a:endParaRPr>
          </a:p>
          <a:p>
            <a:pPr fontAlgn="base">
              <a:spcBef>
                <a:spcPct val="0"/>
              </a:spcBef>
              <a:spcAft>
                <a:spcPct val="0"/>
              </a:spcAft>
            </a:pPr>
            <a:endParaRPr lang="en-US" sz="2400" b="1" spc="50" dirty="0">
              <a:ln w="11430"/>
              <a:solidFill>
                <a:srgbClr val="92D050"/>
              </a:solidFill>
            </a:endParaRPr>
          </a:p>
          <a:p>
            <a:pPr fontAlgn="base">
              <a:spcBef>
                <a:spcPct val="0"/>
              </a:spcBef>
              <a:spcAft>
                <a:spcPct val="0"/>
              </a:spcAft>
            </a:pPr>
            <a:endParaRPr lang="en-US" sz="2400" b="1" spc="50" dirty="0" smtClean="0">
              <a:ln w="11430"/>
              <a:solidFill>
                <a:srgbClr val="92D050"/>
              </a:solidFill>
            </a:endParaRPr>
          </a:p>
          <a:p>
            <a:pPr fontAlgn="base">
              <a:spcBef>
                <a:spcPct val="0"/>
              </a:spcBef>
              <a:spcAft>
                <a:spcPct val="0"/>
              </a:spcAft>
            </a:pPr>
            <a:endParaRPr lang="en-US" sz="2400" b="1" spc="50" dirty="0">
              <a:ln w="11430"/>
              <a:solidFill>
                <a:srgbClr val="92D050"/>
              </a:solidFill>
            </a:endParaRPr>
          </a:p>
          <a:p>
            <a:pPr fontAlgn="base">
              <a:spcBef>
                <a:spcPct val="0"/>
              </a:spcBef>
              <a:spcAft>
                <a:spcPct val="0"/>
              </a:spcAft>
            </a:pPr>
            <a:endParaRPr lang="en-US" sz="2400" b="1" spc="50" dirty="0" smtClean="0">
              <a:ln w="11430"/>
              <a:solidFill>
                <a:srgbClr val="92D050"/>
              </a:solidFill>
            </a:endParaRPr>
          </a:p>
          <a:p>
            <a:pPr fontAlgn="base">
              <a:spcBef>
                <a:spcPct val="0"/>
              </a:spcBef>
              <a:spcAft>
                <a:spcPct val="0"/>
              </a:spcAft>
            </a:pPr>
            <a:endParaRPr lang="en-US" sz="2400" b="1" spc="50" dirty="0">
              <a:ln w="11430"/>
              <a:solidFill>
                <a:srgbClr val="92D050"/>
              </a:solidFill>
            </a:endParaRPr>
          </a:p>
        </p:txBody>
      </p:sp>
      <p:sp>
        <p:nvSpPr>
          <p:cNvPr id="10" name="Rectangle 9"/>
          <p:cNvSpPr/>
          <p:nvPr/>
        </p:nvSpPr>
        <p:spPr>
          <a:xfrm>
            <a:off x="1904999" y="2123398"/>
            <a:ext cx="6343650" cy="338554"/>
          </a:xfrm>
          <a:prstGeom prst="rect">
            <a:avLst/>
          </a:prstGeom>
        </p:spPr>
        <p:txBody>
          <a:bodyPr wrap="square">
            <a:spAutoFit/>
          </a:bodyPr>
          <a:lstStyle/>
          <a:p>
            <a:r>
              <a:rPr lang="en-US" sz="1600" b="1" dirty="0"/>
              <a:t>   </a:t>
            </a:r>
            <a:endParaRPr lang="en-US" sz="1600" dirty="0"/>
          </a:p>
        </p:txBody>
      </p:sp>
      <p:pic>
        <p:nvPicPr>
          <p:cNvPr id="12" name="Picture 11"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927" y="892605"/>
            <a:ext cx="539914" cy="420788"/>
          </a:xfrm>
          <a:prstGeom prst="rect">
            <a:avLst/>
          </a:prstGeom>
          <a:scene3d>
            <a:camera prst="orthographicFront"/>
            <a:lightRig rig="threePt" dir="t"/>
          </a:scene3d>
          <a:sp3d z="38100000"/>
        </p:spPr>
      </p:pic>
      <p:pic>
        <p:nvPicPr>
          <p:cNvPr id="1026" name="Picture 2" descr="E:\AGROUE\AGRO LOGO\55958194-set-of-eco-labels-and-badges-emblem-font-design-with-leaves-vector-illustra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8649" y="1575125"/>
            <a:ext cx="3443286" cy="14351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88474" y="2740324"/>
            <a:ext cx="4393832"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none">
            <a:spAutoFit/>
          </a:bodyPr>
          <a:lstStyle/>
          <a:p>
            <a:pPr fontAlgn="base"/>
            <a:r>
              <a:rPr lang="en-US" dirty="0"/>
              <a:t>Create the best nutrient values in the market</a:t>
            </a:r>
          </a:p>
        </p:txBody>
      </p:sp>
      <p:graphicFrame>
        <p:nvGraphicFramePr>
          <p:cNvPr id="3" name="Diagram 2"/>
          <p:cNvGraphicFramePr/>
          <p:nvPr>
            <p:extLst>
              <p:ext uri="{D42A27DB-BD31-4B8C-83A1-F6EECF244321}">
                <p14:modId xmlns:p14="http://schemas.microsoft.com/office/powerpoint/2010/main" val="859019372"/>
              </p:ext>
            </p:extLst>
          </p:nvPr>
        </p:nvGraphicFramePr>
        <p:xfrm>
          <a:off x="265176" y="3505200"/>
          <a:ext cx="5630618" cy="3352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9" name="Diagram 18"/>
          <p:cNvGraphicFramePr/>
          <p:nvPr>
            <p:extLst>
              <p:ext uri="{D42A27DB-BD31-4B8C-83A1-F6EECF244321}">
                <p14:modId xmlns:p14="http://schemas.microsoft.com/office/powerpoint/2010/main" val="1654606125"/>
              </p:ext>
            </p:extLst>
          </p:nvPr>
        </p:nvGraphicFramePr>
        <p:xfrm>
          <a:off x="3255779" y="4319898"/>
          <a:ext cx="4774529" cy="118994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 name="AutoShape 2" descr="Bio Natural Solution (@BioNaturalSol) | Twit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359238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alpha val="86000"/>
          </a:schemeClr>
        </a:solidFill>
        <a:effectLst/>
      </p:bgPr>
    </p:bg>
    <p:spTree>
      <p:nvGrpSpPr>
        <p:cNvPr id="1" name=""/>
        <p:cNvGrpSpPr/>
        <p:nvPr/>
      </p:nvGrpSpPr>
      <p:grpSpPr>
        <a:xfrm>
          <a:off x="0" y="0"/>
          <a:ext cx="0" cy="0"/>
          <a:chOff x="0" y="0"/>
          <a:chExt cx="0" cy="0"/>
        </a:xfrm>
      </p:grpSpPr>
      <p:sp>
        <p:nvSpPr>
          <p:cNvPr id="5" name="TextBox 4"/>
          <p:cNvSpPr txBox="1"/>
          <p:nvPr/>
        </p:nvSpPr>
        <p:spPr>
          <a:xfrm>
            <a:off x="1673884" y="500000"/>
            <a:ext cx="10437133" cy="830997"/>
          </a:xfrm>
          <a:prstGeom prst="rect">
            <a:avLst/>
          </a:prstGeom>
          <a:noFill/>
        </p:spPr>
        <p:txBody>
          <a:bodyPr wrap="square" rtlCol="0">
            <a:spAutoFit/>
          </a:bodyPr>
          <a:lstStyle/>
          <a:p>
            <a:pPr algn="ctr"/>
            <a:endParaRPr lang="en-US" sz="2400" b="1" dirty="0" smtClean="0">
              <a:solidFill>
                <a:srgbClr val="92D050"/>
              </a:solidFill>
              <a:latin typeface="Tahoma" pitchFamily="34" charset="0"/>
              <a:cs typeface="Tahoma" pitchFamily="34" charset="0"/>
            </a:endParaRPr>
          </a:p>
          <a:p>
            <a:r>
              <a:rPr lang="en-US" sz="2400" b="1" dirty="0" smtClean="0">
                <a:solidFill>
                  <a:srgbClr val="92D050"/>
                </a:solidFill>
                <a:latin typeface="Tahoma" pitchFamily="34" charset="0"/>
                <a:cs typeface="Tahoma" pitchFamily="34" charset="0"/>
              </a:rPr>
              <a:t>   Disinfection Sterilization water purification   </a:t>
            </a:r>
            <a:endParaRPr lang="en-US" sz="2400" b="1" dirty="0">
              <a:solidFill>
                <a:srgbClr val="92D050"/>
              </a:solidFill>
              <a:latin typeface="Tahoma" pitchFamily="34" charset="0"/>
              <a:cs typeface="Tahoma" pitchFamily="34" charset="0"/>
            </a:endParaRPr>
          </a:p>
        </p:txBody>
      </p:sp>
      <p:sp>
        <p:nvSpPr>
          <p:cNvPr id="6" name="Rectangle 5"/>
          <p:cNvSpPr/>
          <p:nvPr/>
        </p:nvSpPr>
        <p:spPr>
          <a:xfrm>
            <a:off x="266399" y="1336558"/>
            <a:ext cx="11433232" cy="1200329"/>
          </a:xfrm>
          <a:prstGeom prst="rect">
            <a:avLst/>
          </a:prstGeom>
        </p:spPr>
        <p:txBody>
          <a:bodyPr wrap="square">
            <a:spAutoFit/>
          </a:bodyPr>
          <a:lstStyle/>
          <a:p>
            <a:endParaRPr lang="en-US" b="1" spc="50" dirty="0" smtClean="0">
              <a:ln w="11430"/>
              <a:solidFill>
                <a:schemeClr val="bg1">
                  <a:lumMod val="85000"/>
                </a:schemeClr>
              </a:solidFill>
            </a:endParaRPr>
          </a:p>
          <a:p>
            <a:r>
              <a:rPr lang="en-US" b="1" spc="50" dirty="0" smtClean="0">
                <a:ln w="11430"/>
                <a:solidFill>
                  <a:schemeClr val="bg1">
                    <a:lumMod val="85000"/>
                  </a:schemeClr>
                </a:solidFill>
              </a:rPr>
              <a:t>We have developed a unique group of companies which is focused on the water purification, sterilization and disinfecting industries. Our units are designed to generate, on-site, cleaning, disinfecting and sterilizing</a:t>
            </a:r>
          </a:p>
          <a:p>
            <a:r>
              <a:rPr lang="en-US" b="1" spc="50" dirty="0" smtClean="0">
                <a:ln w="11430"/>
                <a:solidFill>
                  <a:schemeClr val="bg1">
                    <a:lumMod val="85000"/>
                  </a:schemeClr>
                </a:solidFill>
              </a:rPr>
              <a:t>solutions</a:t>
            </a:r>
            <a:endParaRPr lang="en-US" b="1" spc="50" dirty="0">
              <a:ln w="11430"/>
              <a:solidFill>
                <a:schemeClr val="bg1">
                  <a:lumMod val="85000"/>
                </a:schemeClr>
              </a:solidFill>
            </a:endParaRPr>
          </a:p>
        </p:txBody>
      </p:sp>
      <p:sp>
        <p:nvSpPr>
          <p:cNvPr id="7" name="Rectangle 6"/>
          <p:cNvSpPr/>
          <p:nvPr/>
        </p:nvSpPr>
        <p:spPr>
          <a:xfrm>
            <a:off x="266399" y="2401835"/>
            <a:ext cx="6096000" cy="4154984"/>
          </a:xfrm>
          <a:prstGeom prst="rect">
            <a:avLst/>
          </a:prstGeom>
        </p:spPr>
        <p:txBody>
          <a:bodyPr>
            <a:spAutoFit/>
          </a:bodyPr>
          <a:lstStyle/>
          <a:p>
            <a:r>
              <a:rPr lang="en-US" b="1" spc="50" dirty="0">
                <a:ln w="11430"/>
                <a:solidFill>
                  <a:srgbClr val="92D050"/>
                </a:solidFill>
              </a:rPr>
              <a:t>Water System</a:t>
            </a:r>
            <a:endParaRPr lang="en-US" b="1" spc="50" dirty="0" smtClean="0">
              <a:ln w="11430"/>
              <a:solidFill>
                <a:srgbClr val="92D050"/>
              </a:solidFill>
            </a:endParaRPr>
          </a:p>
          <a:p>
            <a:r>
              <a:rPr lang="en-US" sz="1400" b="1" spc="50" dirty="0" smtClean="0">
                <a:ln w="11430"/>
                <a:solidFill>
                  <a:schemeClr val="bg1">
                    <a:lumMod val="85000"/>
                  </a:schemeClr>
                </a:solidFill>
              </a:rPr>
              <a:t>• </a:t>
            </a:r>
            <a:r>
              <a:rPr lang="en-US" sz="1400" b="1" spc="50" dirty="0">
                <a:ln w="11430"/>
                <a:solidFill>
                  <a:schemeClr val="bg1">
                    <a:lumMod val="85000"/>
                  </a:schemeClr>
                </a:solidFill>
              </a:rPr>
              <a:t>Effective biocide at low dosage, including Legionella</a:t>
            </a:r>
          </a:p>
          <a:p>
            <a:r>
              <a:rPr lang="en-US" sz="1400" b="1" spc="50" dirty="0">
                <a:ln w="11430"/>
                <a:solidFill>
                  <a:schemeClr val="bg1">
                    <a:lumMod val="85000"/>
                  </a:schemeClr>
                </a:solidFill>
              </a:rPr>
              <a:t>• Removes bio-film and algae</a:t>
            </a:r>
          </a:p>
          <a:p>
            <a:r>
              <a:rPr lang="en-US" sz="1400" b="1" spc="50" dirty="0">
                <a:ln w="11430"/>
                <a:solidFill>
                  <a:schemeClr val="bg1">
                    <a:lumMod val="85000"/>
                  </a:schemeClr>
                </a:solidFill>
              </a:rPr>
              <a:t>• Neutralizes odor compounds</a:t>
            </a:r>
          </a:p>
          <a:p>
            <a:r>
              <a:rPr lang="en-US" sz="1400" b="1" spc="50" dirty="0">
                <a:ln w="11430"/>
                <a:solidFill>
                  <a:schemeClr val="bg1">
                    <a:lumMod val="85000"/>
                  </a:schemeClr>
                </a:solidFill>
              </a:rPr>
              <a:t>• Less formation of toxic </a:t>
            </a:r>
            <a:r>
              <a:rPr lang="en-US" sz="1400" b="1" spc="50" dirty="0" smtClean="0">
                <a:ln w="11430"/>
                <a:solidFill>
                  <a:schemeClr val="bg1">
                    <a:lumMod val="85000"/>
                  </a:schemeClr>
                </a:solidFill>
              </a:rPr>
              <a:t>by-products</a:t>
            </a:r>
          </a:p>
          <a:p>
            <a:r>
              <a:rPr lang="en-US" b="1" spc="50" dirty="0">
                <a:ln w="11430"/>
                <a:solidFill>
                  <a:srgbClr val="92D050"/>
                </a:solidFill>
              </a:rPr>
              <a:t>Industrial Cleaning and </a:t>
            </a:r>
            <a:r>
              <a:rPr lang="en-US" b="1" spc="50" dirty="0" smtClean="0">
                <a:ln w="11430"/>
                <a:solidFill>
                  <a:srgbClr val="92D050"/>
                </a:solidFill>
              </a:rPr>
              <a:t>Disinfection</a:t>
            </a:r>
          </a:p>
          <a:p>
            <a:r>
              <a:rPr lang="en-US" sz="1400" b="1" spc="50" dirty="0">
                <a:ln w="11430"/>
                <a:solidFill>
                  <a:schemeClr val="bg1">
                    <a:lumMod val="85000"/>
                  </a:schemeClr>
                </a:solidFill>
              </a:rPr>
              <a:t>• Cleans and disinfects surfaces</a:t>
            </a:r>
          </a:p>
          <a:p>
            <a:r>
              <a:rPr lang="en-US" sz="1400" b="1" spc="50" dirty="0">
                <a:ln w="11430"/>
                <a:solidFill>
                  <a:schemeClr val="bg1">
                    <a:lumMod val="85000"/>
                  </a:schemeClr>
                </a:solidFill>
              </a:rPr>
              <a:t>• Effective biocide, including Legionella</a:t>
            </a:r>
          </a:p>
          <a:p>
            <a:r>
              <a:rPr lang="en-US" sz="1400" b="1" spc="50" dirty="0">
                <a:ln w="11430"/>
                <a:solidFill>
                  <a:schemeClr val="bg1">
                    <a:lumMod val="85000"/>
                  </a:schemeClr>
                </a:solidFill>
              </a:rPr>
              <a:t>• Removes bio-film and algae</a:t>
            </a:r>
          </a:p>
          <a:p>
            <a:r>
              <a:rPr lang="en-US" sz="1400" b="1" spc="50" dirty="0">
                <a:ln w="11430"/>
                <a:solidFill>
                  <a:schemeClr val="bg1">
                    <a:lumMod val="85000"/>
                  </a:schemeClr>
                </a:solidFill>
              </a:rPr>
              <a:t>• Clean-in-place (CIP) cleaning and disinfection</a:t>
            </a:r>
          </a:p>
          <a:p>
            <a:r>
              <a:rPr lang="en-US" b="1" spc="50" dirty="0" smtClean="0">
                <a:ln w="11430"/>
                <a:solidFill>
                  <a:srgbClr val="92D050"/>
                </a:solidFill>
              </a:rPr>
              <a:t>Veterinary</a:t>
            </a:r>
          </a:p>
          <a:p>
            <a:r>
              <a:rPr lang="en-US" sz="1400" b="1" spc="50" dirty="0">
                <a:ln w="11430"/>
                <a:solidFill>
                  <a:schemeClr val="bg1">
                    <a:lumMod val="85000"/>
                  </a:schemeClr>
                </a:solidFill>
              </a:rPr>
              <a:t>• Increases vitality and resistance</a:t>
            </a:r>
          </a:p>
          <a:p>
            <a:r>
              <a:rPr lang="en-US" sz="1400" b="1" spc="50" dirty="0">
                <a:ln w="11430"/>
                <a:solidFill>
                  <a:schemeClr val="bg1">
                    <a:lumMod val="85000"/>
                  </a:schemeClr>
                </a:solidFill>
              </a:rPr>
              <a:t>• Improves fertility</a:t>
            </a:r>
          </a:p>
          <a:p>
            <a:r>
              <a:rPr lang="en-US" sz="1400" b="1" spc="50" dirty="0">
                <a:ln w="11430"/>
                <a:solidFill>
                  <a:schemeClr val="bg1">
                    <a:lumMod val="85000"/>
                  </a:schemeClr>
                </a:solidFill>
              </a:rPr>
              <a:t>• Residue free treatment of mastitis, diarrhea and infection</a:t>
            </a:r>
          </a:p>
          <a:p>
            <a:r>
              <a:rPr lang="en-US" sz="1400" b="1" spc="50" dirty="0">
                <a:ln w="11430"/>
                <a:solidFill>
                  <a:schemeClr val="bg1">
                    <a:lumMod val="85000"/>
                  </a:schemeClr>
                </a:solidFill>
              </a:rPr>
              <a:t>• Better feed stuff utilization</a:t>
            </a:r>
          </a:p>
          <a:p>
            <a:r>
              <a:rPr lang="en-US" sz="1400" b="1" spc="50" dirty="0">
                <a:ln w="11430"/>
                <a:solidFill>
                  <a:schemeClr val="bg1">
                    <a:lumMod val="85000"/>
                  </a:schemeClr>
                </a:solidFill>
              </a:rPr>
              <a:t>• Reduces tension</a:t>
            </a:r>
          </a:p>
          <a:p>
            <a:r>
              <a:rPr lang="en-US" sz="1400" b="1" spc="50" dirty="0">
                <a:ln w="11430"/>
                <a:solidFill>
                  <a:schemeClr val="bg1">
                    <a:lumMod val="85000"/>
                  </a:schemeClr>
                </a:solidFill>
              </a:rPr>
              <a:t>• Enhances growth and yields.</a:t>
            </a:r>
          </a:p>
          <a:p>
            <a:r>
              <a:rPr lang="en-US" sz="1400" b="1" spc="50" dirty="0">
                <a:ln w="11430"/>
                <a:solidFill>
                  <a:schemeClr val="bg1">
                    <a:lumMod val="85000"/>
                  </a:schemeClr>
                </a:solidFill>
              </a:rPr>
              <a:t>• Effectively controls and cures the most serious diseases</a:t>
            </a:r>
          </a:p>
        </p:txBody>
      </p:sp>
      <p:pic>
        <p:nvPicPr>
          <p:cNvPr id="13" name="Picture 12"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219" y="830316"/>
            <a:ext cx="539914" cy="420788"/>
          </a:xfrm>
          <a:prstGeom prst="rect">
            <a:avLst/>
          </a:prstGeom>
          <a:scene3d>
            <a:camera prst="orthographicFront"/>
            <a:lightRig rig="threePt" dir="t"/>
          </a:scene3d>
          <a:sp3d z="38100000"/>
        </p:spPr>
      </p:pic>
      <p:sp>
        <p:nvSpPr>
          <p:cNvPr id="9" name="AutoShape 9" descr="Doctor of Veterinary Medicine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1" descr="Doctor of Veterinary Medicine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COVID-19 Disinfection Services | BEL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530" y="1948961"/>
            <a:ext cx="3285877" cy="214239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353" y="3909647"/>
            <a:ext cx="1942528" cy="169801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Coronavirus - Cleaning and Disinfecting Your Home | Deep Clean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2353" y="3985848"/>
            <a:ext cx="2340931" cy="15631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 name="Picture 4" descr="http://www.envirolyte.com/images/bacteria/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630" y="5400553"/>
            <a:ext cx="1457446" cy="145744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4" name="Picture 6" descr="Organic Grains- Eat it and then believe it – worldinde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0098" y="2936629"/>
            <a:ext cx="1875628" cy="115472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81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alpha val="86000"/>
          </a:schemeClr>
        </a:solidFill>
        <a:effectLst/>
      </p:bgPr>
    </p:bg>
    <p:spTree>
      <p:nvGrpSpPr>
        <p:cNvPr id="1" name=""/>
        <p:cNvGrpSpPr/>
        <p:nvPr/>
      </p:nvGrpSpPr>
      <p:grpSpPr>
        <a:xfrm>
          <a:off x="0" y="0"/>
          <a:ext cx="0" cy="0"/>
          <a:chOff x="0" y="0"/>
          <a:chExt cx="0" cy="0"/>
        </a:xfrm>
      </p:grpSpPr>
      <p:pic>
        <p:nvPicPr>
          <p:cNvPr id="1029" name="Picture 5" descr="E:\AGROUE\AGRO LOGO\LOGO\IMPEX\_DSC9771-bewerk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2163" y="793312"/>
            <a:ext cx="2921627" cy="19498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1" name="Picture 7" descr="Leading Egyptian dairy farm championing feed self-sufficien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6495" y="1957754"/>
            <a:ext cx="3050990" cy="195146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54323" y="5669060"/>
            <a:ext cx="4398705" cy="1015663"/>
          </a:xfrm>
          <a:prstGeom prst="rect">
            <a:avLst/>
          </a:prstGeom>
        </p:spPr>
        <p:txBody>
          <a:bodyPr wrap="none">
            <a:spAutoFit/>
          </a:bodyPr>
          <a:lstStyle/>
          <a:p>
            <a:r>
              <a:rPr lang="en-US" dirty="0">
                <a:solidFill>
                  <a:srgbClr val="92D050"/>
                </a:solidFill>
              </a:rPr>
              <a:t>Sterilization Equipment Disinfection </a:t>
            </a:r>
            <a:r>
              <a:rPr lang="en-US" dirty="0" smtClean="0">
                <a:solidFill>
                  <a:srgbClr val="92D050"/>
                </a:solidFill>
              </a:rPr>
              <a:t>Machine</a:t>
            </a:r>
          </a:p>
          <a:p>
            <a:pPr marL="285750" indent="-285750">
              <a:buFont typeface="Wingdings" pitchFamily="2" charset="2"/>
              <a:buChar char="Ø"/>
            </a:pPr>
            <a:r>
              <a:rPr lang="en-US" sz="1400" b="1" spc="50" dirty="0">
                <a:ln w="11430"/>
                <a:solidFill>
                  <a:schemeClr val="bg1">
                    <a:lumMod val="85000"/>
                  </a:schemeClr>
                </a:solidFill>
              </a:rPr>
              <a:t>Sanitation Lines - Hygiene Corridor</a:t>
            </a:r>
          </a:p>
          <a:p>
            <a:pPr marL="285750" indent="-285750">
              <a:buFont typeface="Wingdings" pitchFamily="2" charset="2"/>
              <a:buChar char="Ø"/>
            </a:pPr>
            <a:r>
              <a:rPr lang="en-US" sz="1400" b="1" spc="50" dirty="0">
                <a:ln w="11430"/>
                <a:solidFill>
                  <a:schemeClr val="bg1">
                    <a:lumMod val="85000"/>
                  </a:schemeClr>
                </a:solidFill>
              </a:rPr>
              <a:t>Human Disinfection Systems</a:t>
            </a:r>
          </a:p>
          <a:p>
            <a:pPr marL="285750" indent="-285750">
              <a:buFont typeface="Wingdings" pitchFamily="2" charset="2"/>
              <a:buChar char="Ø"/>
            </a:pPr>
            <a:r>
              <a:rPr lang="en-US" sz="1400" b="1" spc="50" dirty="0">
                <a:ln w="11430"/>
                <a:solidFill>
                  <a:schemeClr val="bg1">
                    <a:lumMod val="85000"/>
                  </a:schemeClr>
                </a:solidFill>
              </a:rPr>
              <a:t>Vehicle Disinfection Systems</a:t>
            </a:r>
          </a:p>
        </p:txBody>
      </p:sp>
      <p:pic>
        <p:nvPicPr>
          <p:cNvPr id="1028" name="Picture 4" descr="Farm equipment mainten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708" y="5236937"/>
            <a:ext cx="2857500" cy="14287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0" name="Picture 6" descr="SM3050 - Disinfection System for Clothes Disinfection, Shoe Bottom and Shoe Sides Disinfection with Washing Brushes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6555" y="3976960"/>
            <a:ext cx="2034704" cy="13329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2" name="Picture 8" descr="HB1020 - Disinfection System For Manual Hand Washing/Drying, Shoe Disinfection With Mat and Hand Disinfection With Turnstil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4006" y="3973312"/>
            <a:ext cx="2103202" cy="13329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7208" y="3960432"/>
            <a:ext cx="2131683" cy="133294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5751" y="771441"/>
            <a:ext cx="6096000" cy="4893647"/>
          </a:xfrm>
          <a:prstGeom prst="rect">
            <a:avLst/>
          </a:prstGeom>
        </p:spPr>
        <p:txBody>
          <a:bodyPr>
            <a:spAutoFit/>
          </a:bodyPr>
          <a:lstStyle/>
          <a:p>
            <a:r>
              <a:rPr lang="en-US" b="1" spc="50" dirty="0">
                <a:ln w="11430"/>
                <a:solidFill>
                  <a:srgbClr val="92D050"/>
                </a:solidFill>
              </a:rPr>
              <a:t>Poultry </a:t>
            </a:r>
            <a:r>
              <a:rPr lang="en-US" b="1" spc="50" dirty="0" smtClean="0">
                <a:ln w="11430"/>
                <a:solidFill>
                  <a:srgbClr val="92D050"/>
                </a:solidFill>
              </a:rPr>
              <a:t>Industry &amp; Dairy </a:t>
            </a:r>
            <a:r>
              <a:rPr lang="en-US" b="1" spc="50" dirty="0">
                <a:ln w="11430"/>
                <a:solidFill>
                  <a:srgbClr val="92D050"/>
                </a:solidFill>
              </a:rPr>
              <a:t>Farming</a:t>
            </a:r>
          </a:p>
          <a:p>
            <a:r>
              <a:rPr lang="en-US" sz="1400" b="1" spc="50" dirty="0">
                <a:ln w="11430"/>
                <a:solidFill>
                  <a:schemeClr val="bg1">
                    <a:lumMod val="85000"/>
                  </a:schemeClr>
                </a:solidFill>
              </a:rPr>
              <a:t>• General disinfection</a:t>
            </a:r>
          </a:p>
          <a:p>
            <a:r>
              <a:rPr lang="en-US" sz="1400" b="1" spc="50" dirty="0">
                <a:ln w="11430"/>
                <a:solidFill>
                  <a:schemeClr val="bg1">
                    <a:lumMod val="85000"/>
                  </a:schemeClr>
                </a:solidFill>
              </a:rPr>
              <a:t>• Surface cleaning and misting medium for aerobic and</a:t>
            </a:r>
          </a:p>
          <a:p>
            <a:r>
              <a:rPr lang="en-US" sz="1400" b="1" spc="50" dirty="0">
                <a:ln w="11430"/>
                <a:solidFill>
                  <a:schemeClr val="bg1">
                    <a:lumMod val="85000"/>
                  </a:schemeClr>
                </a:solidFill>
              </a:rPr>
              <a:t>anaerobic bacteria</a:t>
            </a:r>
          </a:p>
          <a:p>
            <a:r>
              <a:rPr lang="en-US" sz="1400" b="1" spc="50" dirty="0">
                <a:ln w="11430"/>
                <a:solidFill>
                  <a:schemeClr val="bg1">
                    <a:lumMod val="85000"/>
                  </a:schemeClr>
                </a:solidFill>
              </a:rPr>
              <a:t>• Fodder assimilation</a:t>
            </a:r>
          </a:p>
          <a:p>
            <a:r>
              <a:rPr lang="en-US" sz="1400" b="1" spc="50" dirty="0">
                <a:ln w="11430"/>
                <a:solidFill>
                  <a:schemeClr val="bg1">
                    <a:lumMod val="85000"/>
                  </a:schemeClr>
                </a:solidFill>
              </a:rPr>
              <a:t>• Promotion of general health as a drinking water additive</a:t>
            </a:r>
          </a:p>
          <a:p>
            <a:r>
              <a:rPr lang="en-US" sz="1400" b="1" spc="50" dirty="0">
                <a:ln w="11430"/>
                <a:solidFill>
                  <a:schemeClr val="bg1">
                    <a:lumMod val="85000"/>
                  </a:schemeClr>
                </a:solidFill>
              </a:rPr>
              <a:t>(reduced mortality)</a:t>
            </a:r>
          </a:p>
          <a:p>
            <a:r>
              <a:rPr lang="en-US" sz="1400" b="1" spc="50" dirty="0">
                <a:ln w="11430"/>
                <a:solidFill>
                  <a:schemeClr val="bg1">
                    <a:lumMod val="85000"/>
                  </a:schemeClr>
                </a:solidFill>
              </a:rPr>
              <a:t>• Pest control on the skin, feathers (lice)</a:t>
            </a:r>
          </a:p>
          <a:p>
            <a:r>
              <a:rPr lang="en-US" sz="1400" b="1" spc="50" dirty="0">
                <a:ln w="11430"/>
                <a:solidFill>
                  <a:schemeClr val="bg1">
                    <a:lumMod val="85000"/>
                  </a:schemeClr>
                </a:solidFill>
              </a:rPr>
              <a:t>• Aerobic and anaerobic bacteria control through misting</a:t>
            </a:r>
          </a:p>
          <a:p>
            <a:r>
              <a:rPr lang="en-US" sz="1400" b="1" spc="50" dirty="0">
                <a:ln w="11430"/>
                <a:solidFill>
                  <a:schemeClr val="bg1">
                    <a:lumMod val="85000"/>
                  </a:schemeClr>
                </a:solidFill>
              </a:rPr>
              <a:t>• Equipment cleaning without further additives</a:t>
            </a:r>
          </a:p>
          <a:p>
            <a:r>
              <a:rPr lang="en-US" sz="1400" b="1" spc="50" dirty="0">
                <a:ln w="11430"/>
                <a:solidFill>
                  <a:schemeClr val="bg1">
                    <a:lumMod val="85000"/>
                  </a:schemeClr>
                </a:solidFill>
              </a:rPr>
              <a:t>• Disease control and </a:t>
            </a:r>
            <a:r>
              <a:rPr lang="en-US" sz="1400" b="1" spc="50" dirty="0" smtClean="0">
                <a:ln w="11430"/>
                <a:solidFill>
                  <a:schemeClr val="bg1">
                    <a:lumMod val="85000"/>
                  </a:schemeClr>
                </a:solidFill>
              </a:rPr>
              <a:t>cure</a:t>
            </a:r>
          </a:p>
          <a:p>
            <a:r>
              <a:rPr lang="en-US" sz="1400" b="1" spc="50" dirty="0">
                <a:ln w="11430"/>
                <a:solidFill>
                  <a:schemeClr val="bg1">
                    <a:lumMod val="85000"/>
                  </a:schemeClr>
                </a:solidFill>
              </a:rPr>
              <a:t>• Removes bio-film and algae</a:t>
            </a:r>
          </a:p>
          <a:p>
            <a:r>
              <a:rPr lang="en-US" sz="1400" b="1" spc="50" dirty="0">
                <a:ln w="11430"/>
                <a:solidFill>
                  <a:schemeClr val="bg1">
                    <a:lumMod val="85000"/>
                  </a:schemeClr>
                </a:solidFill>
              </a:rPr>
              <a:t>100 times more </a:t>
            </a:r>
            <a:r>
              <a:rPr lang="en-US" sz="1400" b="1" spc="50" dirty="0" smtClean="0">
                <a:ln w="11430"/>
                <a:solidFill>
                  <a:schemeClr val="bg1">
                    <a:lumMod val="85000"/>
                  </a:schemeClr>
                </a:solidFill>
              </a:rPr>
              <a:t>bio </a:t>
            </a:r>
            <a:r>
              <a:rPr lang="en-US" sz="1400" b="1" spc="50" dirty="0" err="1" smtClean="0">
                <a:ln w="11430"/>
                <a:solidFill>
                  <a:schemeClr val="bg1">
                    <a:lumMod val="85000"/>
                  </a:schemeClr>
                </a:solidFill>
              </a:rPr>
              <a:t>cidal</a:t>
            </a:r>
            <a:r>
              <a:rPr lang="en-US" sz="1400" b="1" spc="50" dirty="0" smtClean="0">
                <a:ln w="11430"/>
                <a:solidFill>
                  <a:schemeClr val="bg1">
                    <a:lumMod val="85000"/>
                  </a:schemeClr>
                </a:solidFill>
              </a:rPr>
              <a:t> </a:t>
            </a:r>
            <a:r>
              <a:rPr lang="en-US" sz="1400" b="1" spc="50" dirty="0">
                <a:ln w="11430"/>
                <a:solidFill>
                  <a:schemeClr val="bg1">
                    <a:lumMod val="85000"/>
                  </a:schemeClr>
                </a:solidFill>
              </a:rPr>
              <a:t>than chlorine bleach</a:t>
            </a:r>
          </a:p>
          <a:p>
            <a:r>
              <a:rPr lang="en-US" sz="1400" b="1" spc="50" dirty="0">
                <a:ln w="11430"/>
                <a:solidFill>
                  <a:schemeClr val="bg1">
                    <a:lumMod val="85000"/>
                  </a:schemeClr>
                </a:solidFill>
              </a:rPr>
              <a:t>Effective against G+ and G- bacteria</a:t>
            </a:r>
          </a:p>
          <a:p>
            <a:r>
              <a:rPr lang="en-US" sz="1400" b="1" spc="50" dirty="0">
                <a:ln w="11430"/>
                <a:solidFill>
                  <a:schemeClr val="bg1">
                    <a:lumMod val="85000"/>
                  </a:schemeClr>
                </a:solidFill>
              </a:rPr>
              <a:t>Effective against spore-forming bacteria</a:t>
            </a:r>
          </a:p>
          <a:p>
            <a:r>
              <a:rPr lang="en-US" sz="1400" b="1" spc="50" dirty="0">
                <a:ln w="11430"/>
                <a:solidFill>
                  <a:schemeClr val="bg1">
                    <a:lumMod val="85000"/>
                  </a:schemeClr>
                </a:solidFill>
              </a:rPr>
              <a:t>Effective against E. coli O157:H7, Salmonella, and Listeria.</a:t>
            </a:r>
          </a:p>
          <a:p>
            <a:r>
              <a:rPr lang="en-US" sz="1400" b="1" spc="50" dirty="0">
                <a:ln w="11430"/>
                <a:solidFill>
                  <a:schemeClr val="bg1">
                    <a:lumMod val="85000"/>
                  </a:schemeClr>
                </a:solidFill>
              </a:rPr>
              <a:t>Effective against Cryptosporidium and Giardia that contaminate water</a:t>
            </a:r>
          </a:p>
          <a:p>
            <a:r>
              <a:rPr lang="en-US" sz="1400" b="1" spc="50" dirty="0">
                <a:ln w="11430"/>
                <a:solidFill>
                  <a:schemeClr val="bg1">
                    <a:lumMod val="85000"/>
                  </a:schemeClr>
                </a:solidFill>
              </a:rPr>
              <a:t>No high temperatures are necessary</a:t>
            </a:r>
          </a:p>
          <a:p>
            <a:r>
              <a:rPr lang="en-US" sz="1400" b="1" spc="50" dirty="0">
                <a:ln w="11430"/>
                <a:solidFill>
                  <a:schemeClr val="bg1">
                    <a:lumMod val="85000"/>
                  </a:schemeClr>
                </a:solidFill>
              </a:rPr>
              <a:t>Most effective between 50-86 ºF (10-30 ºC)</a:t>
            </a:r>
          </a:p>
          <a:p>
            <a:r>
              <a:rPr lang="en-US" sz="1400" b="1" spc="50" dirty="0">
                <a:ln w="11430"/>
                <a:solidFill>
                  <a:schemeClr val="bg1">
                    <a:lumMod val="85000"/>
                  </a:schemeClr>
                </a:solidFill>
              </a:rPr>
              <a:t>Does not cause irritation, safe on eyes and skin</a:t>
            </a:r>
          </a:p>
          <a:p>
            <a:r>
              <a:rPr lang="en-US" sz="1400" b="1" spc="50" dirty="0">
                <a:ln w="11430"/>
                <a:solidFill>
                  <a:schemeClr val="bg1">
                    <a:lumMod val="85000"/>
                  </a:schemeClr>
                </a:solidFill>
              </a:rPr>
              <a:t>No protective gear is required</a:t>
            </a:r>
          </a:p>
          <a:p>
            <a:r>
              <a:rPr lang="en-US" sz="1400" b="1" spc="50" dirty="0">
                <a:ln w="11430"/>
                <a:solidFill>
                  <a:schemeClr val="bg1">
                    <a:lumMod val="85000"/>
                  </a:schemeClr>
                </a:solidFill>
              </a:rPr>
              <a:t>Application using Misting, Fogging, Spraying, and Dosing</a:t>
            </a:r>
          </a:p>
        </p:txBody>
      </p:sp>
      <p:pic>
        <p:nvPicPr>
          <p:cNvPr id="3" name="Picture 4" descr="http://www.envirolyte.com/1111ior.jpg?key=42721449183c13af76b67f39fab2d4a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09501" y="771441"/>
            <a:ext cx="1344978" cy="8957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697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xmlns="" id="{4F9F9E6A-8B7B-4CFC-8761-6A3B4C770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685" y="1731278"/>
            <a:ext cx="3263329" cy="3263329"/>
          </a:xfrm>
          <a:prstGeom prst="rect">
            <a:avLst/>
          </a:prstGeom>
        </p:spPr>
      </p:pic>
      <p:pic>
        <p:nvPicPr>
          <p:cNvPr id="39938" name="Picture 2"/>
          <p:cNvPicPr>
            <a:picLocks noChangeAspect="1" noChangeArrowheads="1"/>
          </p:cNvPicPr>
          <p:nvPr/>
        </p:nvPicPr>
        <p:blipFill>
          <a:blip r:embed="rId3"/>
          <a:srcRect/>
          <a:stretch>
            <a:fillRect/>
          </a:stretch>
        </p:blipFill>
        <p:spPr bwMode="auto">
          <a:xfrm>
            <a:off x="144371" y="1673847"/>
            <a:ext cx="2397726" cy="895579"/>
          </a:xfrm>
          <a:prstGeom prst="rect">
            <a:avLst/>
          </a:prstGeom>
          <a:noFill/>
          <a:ln w="9525">
            <a:noFill/>
            <a:miter lim="800000"/>
            <a:headEnd/>
            <a:tailEnd/>
          </a:ln>
          <a:effectLst/>
        </p:spPr>
      </p:pic>
      <p:pic>
        <p:nvPicPr>
          <p:cNvPr id="39940" name="Picture 4" descr="http://www.wamgroup.com/WAMGROUP/media/logos/wamgroup.png"/>
          <p:cNvPicPr>
            <a:picLocks noChangeAspect="1" noChangeArrowheads="1"/>
          </p:cNvPicPr>
          <p:nvPr/>
        </p:nvPicPr>
        <p:blipFill>
          <a:blip r:embed="rId4">
            <a:lum bright="70000" contrast="-70000"/>
          </a:blip>
          <a:srcRect/>
          <a:stretch>
            <a:fillRect/>
          </a:stretch>
        </p:blipFill>
        <p:spPr bwMode="auto">
          <a:xfrm>
            <a:off x="9252439" y="3999555"/>
            <a:ext cx="2784999" cy="745954"/>
          </a:xfrm>
          <a:prstGeom prst="rect">
            <a:avLst/>
          </a:prstGeom>
          <a:noFill/>
          <a:ln w="9525">
            <a:noFill/>
            <a:miter lim="800000"/>
            <a:headEnd/>
            <a:tailEnd/>
          </a:ln>
        </p:spPr>
      </p:pic>
      <p:pic>
        <p:nvPicPr>
          <p:cNvPr id="3" name="Picture 4" descr="Image result for polnet  logo"/>
          <p:cNvPicPr>
            <a:picLocks noChangeAspect="1" noChangeArrowheads="1"/>
          </p:cNvPicPr>
          <p:nvPr/>
        </p:nvPicPr>
        <p:blipFill>
          <a:blip r:embed="rId5" cstate="print"/>
          <a:srcRect/>
          <a:stretch>
            <a:fillRect/>
          </a:stretch>
        </p:blipFill>
        <p:spPr bwMode="auto">
          <a:xfrm>
            <a:off x="9505693" y="256393"/>
            <a:ext cx="2397726" cy="771978"/>
          </a:xfrm>
          <a:prstGeom prst="rect">
            <a:avLst/>
          </a:prstGeom>
          <a:noFill/>
          <a:effectLst>
            <a:softEdge rad="127000"/>
          </a:effectLst>
        </p:spPr>
      </p:pic>
      <p:pic>
        <p:nvPicPr>
          <p:cNvPr id="39941" name="Picture 5"/>
          <p:cNvPicPr>
            <a:picLocks noChangeAspect="1" noChangeArrowheads="1"/>
          </p:cNvPicPr>
          <p:nvPr/>
        </p:nvPicPr>
        <p:blipFill>
          <a:blip r:embed="rId6"/>
          <a:srcRect/>
          <a:stretch>
            <a:fillRect/>
          </a:stretch>
        </p:blipFill>
        <p:spPr bwMode="auto">
          <a:xfrm>
            <a:off x="3203750" y="245437"/>
            <a:ext cx="2066869" cy="782933"/>
          </a:xfrm>
          <a:prstGeom prst="rect">
            <a:avLst/>
          </a:prstGeom>
          <a:noFill/>
          <a:ln w="9525">
            <a:noFill/>
            <a:miter lim="800000"/>
            <a:headEnd/>
            <a:tailEnd/>
          </a:ln>
          <a:effectLst>
            <a:softEdge rad="127000"/>
          </a:effectLst>
        </p:spPr>
      </p:pic>
      <p:pic>
        <p:nvPicPr>
          <p:cNvPr id="2052" name="Picture 4" descr="Re-Verber-Ray - Answer Heating &amp; Cooling, In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5380" y="1526920"/>
            <a:ext cx="2398039" cy="13429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842" y="2730750"/>
            <a:ext cx="2438718" cy="81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close up of a sign&#10;&#10;Description automatically generated">
            <a:extLst>
              <a:ext uri="{FF2B5EF4-FFF2-40B4-BE49-F238E27FC236}">
                <a16:creationId xmlns:a16="http://schemas.microsoft.com/office/drawing/2014/main" xmlns="" id="{1081BA9D-4B85-4A22-93FB-3DB0C94CD45E}"/>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82984" y="5050612"/>
            <a:ext cx="1519852" cy="1286727"/>
          </a:xfrm>
          <a:prstGeom prst="rect">
            <a:avLst/>
          </a:prstGeom>
        </p:spPr>
      </p:pic>
      <p:pic>
        <p:nvPicPr>
          <p:cNvPr id="14" name="Picture 13" descr="A close up of a sign&#10;&#10;Description automatically generated">
            <a:extLst>
              <a:ext uri="{FF2B5EF4-FFF2-40B4-BE49-F238E27FC236}">
                <a16:creationId xmlns:a16="http://schemas.microsoft.com/office/drawing/2014/main" xmlns="" id="{EC6FD674-BD07-4C52-9313-B0BC012809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1023" y="2844252"/>
            <a:ext cx="2384863" cy="1022084"/>
          </a:xfrm>
          <a:prstGeom prst="rect">
            <a:avLst/>
          </a:prstGeom>
        </p:spPr>
      </p:pic>
      <p:pic>
        <p:nvPicPr>
          <p:cNvPr id="16" name="Picture 15" descr="A close up of a sign&#10;&#10;Description automatically generated">
            <a:extLst>
              <a:ext uri="{FF2B5EF4-FFF2-40B4-BE49-F238E27FC236}">
                <a16:creationId xmlns:a16="http://schemas.microsoft.com/office/drawing/2014/main" xmlns="" id="{7F8A8388-14C2-46B0-B268-D59D3A52E9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3394" y="2640606"/>
            <a:ext cx="2397725" cy="1207695"/>
          </a:xfrm>
          <a:prstGeom prst="rect">
            <a:avLst/>
          </a:prstGeom>
        </p:spPr>
      </p:pic>
      <p:pic>
        <p:nvPicPr>
          <p:cNvPr id="18" name="Picture 17" descr="A picture containing drawing, umbrella&#10;&#10;Description automatically generated">
            <a:extLst>
              <a:ext uri="{FF2B5EF4-FFF2-40B4-BE49-F238E27FC236}">
                <a16:creationId xmlns:a16="http://schemas.microsoft.com/office/drawing/2014/main" xmlns="" id="{1D7E8AF4-E078-4076-B072-CFFA263A354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9974" b="89764" l="2344" r="96289">
                        <a14:foregroundMark x1="8398" y1="31627" x2="8398" y2="31627"/>
                        <a14:foregroundMark x1="8789" y1="34908" x2="6250" y2="28478"/>
                        <a14:foregroundMark x1="3581" y1="39633" x2="2344" y2="27034"/>
                        <a14:foregroundMark x1="92188" y1="54987" x2="96289" y2="65092"/>
                      </a14:backgroundRemoval>
                    </a14:imgEffect>
                  </a14:imgLayer>
                </a14:imgProps>
              </a:ext>
              <a:ext uri="{28A0092B-C50C-407E-A947-70E740481C1C}">
                <a14:useLocalDpi xmlns:a14="http://schemas.microsoft.com/office/drawing/2010/main" val="0"/>
              </a:ext>
            </a:extLst>
          </a:blip>
          <a:stretch>
            <a:fillRect/>
          </a:stretch>
        </p:blipFill>
        <p:spPr>
          <a:xfrm>
            <a:off x="6253164" y="1512525"/>
            <a:ext cx="2455635" cy="1218225"/>
          </a:xfrm>
          <a:prstGeom prst="rect">
            <a:avLst/>
          </a:prstGeom>
        </p:spPr>
      </p:pic>
      <p:pic>
        <p:nvPicPr>
          <p:cNvPr id="20" name="Picture 19" descr="A drawing of a cartoon character&#10;&#10;Description automatically generated">
            <a:extLst>
              <a:ext uri="{FF2B5EF4-FFF2-40B4-BE49-F238E27FC236}">
                <a16:creationId xmlns:a16="http://schemas.microsoft.com/office/drawing/2014/main" xmlns="" id="{312532F0-970F-4DB7-A8A6-C0EB36515C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0842" y="5361101"/>
            <a:ext cx="2273297" cy="819589"/>
          </a:xfrm>
          <a:prstGeom prst="rect">
            <a:avLst/>
          </a:prstGeom>
        </p:spPr>
      </p:pic>
      <p:pic>
        <p:nvPicPr>
          <p:cNvPr id="22" name="Picture 21" descr="A close up of a logo&#10;&#10;Description automatically generated">
            <a:extLst>
              <a:ext uri="{FF2B5EF4-FFF2-40B4-BE49-F238E27FC236}">
                <a16:creationId xmlns:a16="http://schemas.microsoft.com/office/drawing/2014/main" xmlns="" id="{1A3F511C-2B50-478B-8E84-034703D1DB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flipH="1" flipV="1">
            <a:off x="3203750" y="1666392"/>
            <a:ext cx="2272136" cy="718088"/>
          </a:xfrm>
          <a:prstGeom prst="rect">
            <a:avLst/>
          </a:prstGeom>
          <a:effectLst>
            <a:softEdge rad="127000"/>
          </a:effectLst>
        </p:spPr>
      </p:pic>
      <p:pic>
        <p:nvPicPr>
          <p:cNvPr id="24" name="Picture 23" descr="A picture containing drawing&#10;&#10;Description automatically generated">
            <a:extLst>
              <a:ext uri="{FF2B5EF4-FFF2-40B4-BE49-F238E27FC236}">
                <a16:creationId xmlns:a16="http://schemas.microsoft.com/office/drawing/2014/main" xmlns="" id="{59D9BEC5-7D4D-4DF0-85CB-FA47947ED8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50632" y="264646"/>
            <a:ext cx="1767141" cy="1148518"/>
          </a:xfrm>
          <a:prstGeom prst="rect">
            <a:avLst/>
          </a:prstGeom>
          <a:effectLst>
            <a:softEdge rad="127000"/>
          </a:effectLst>
        </p:spPr>
      </p:pic>
      <p:pic>
        <p:nvPicPr>
          <p:cNvPr id="4" name="Picture 3" descr="ØµÙØ±Ø© Ø°Ø§Øª ØµÙØ©">
            <a:extLst>
              <a:ext uri="{FF2B5EF4-FFF2-40B4-BE49-F238E27FC236}">
                <a16:creationId xmlns:a16="http://schemas.microsoft.com/office/drawing/2014/main" xmlns="" id="{FCA3F9AC-E80E-4A35-A3F0-BE4C73A673F6}"/>
              </a:ext>
            </a:extLst>
          </p:cNvPr>
          <p:cNvPicPr/>
          <p:nvPr/>
        </p:nvPicPr>
        <p:blipFill>
          <a:blip r:embed="rId17">
            <a:extLst>
              <a:ext uri="{BEBA8EAE-BF5A-486C-A8C5-ECC9F3942E4B}">
                <a14:imgProps xmlns:a14="http://schemas.microsoft.com/office/drawing/2010/main">
                  <a14:imgLayer r:embed="rId18">
                    <a14:imgEffect>
                      <a14:backgroundRemoval t="10000" b="90000" l="10000" r="91111">
                        <a14:foregroundMark x1="10000" y1="39444" x2="10000" y2="39444"/>
                        <a14:foregroundMark x1="91111" y1="40556" x2="91111" y2="40556"/>
                        <a14:backgroundMark x1="20556" y1="58889" x2="20556" y2="58889"/>
                        <a14:backgroundMark x1="21667" y1="59444" x2="39444" y2="58889"/>
                        <a14:backgroundMark x1="39444" y1="58889" x2="41111" y2="57778"/>
                        <a14:backgroundMark x1="20000" y1="56667" x2="17778" y2="58333"/>
                        <a14:backgroundMark x1="19444" y1="58333" x2="17222" y2="60000"/>
                        <a14:backgroundMark x1="19444" y1="63889" x2="19444" y2="63333"/>
                        <a14:backgroundMark x1="20556" y1="62222" x2="20556" y2="62222"/>
                        <a14:backgroundMark x1="18333" y1="63333" x2="18333" y2="63333"/>
                        <a14:backgroundMark x1="18333" y1="64444" x2="18333" y2="64444"/>
                        <a14:backgroundMark x1="18889" y1="61667" x2="18889" y2="61667"/>
                        <a14:backgroundMark x1="17778" y1="62222" x2="17778" y2="62222"/>
                        <a14:backgroundMark x1="20556" y1="67222" x2="20556" y2="67222"/>
                        <a14:backgroundMark x1="17222" y1="68333" x2="17222" y2="68333"/>
                        <a14:backgroundMark x1="18889" y1="68333" x2="18889" y2="68333"/>
                        <a14:backgroundMark x1="17778" y1="67778" x2="17778" y2="67778"/>
                        <a14:backgroundMark x1="19444" y1="67222" x2="19444" y2="67222"/>
                        <a14:backgroundMark x1="20000" y1="68333" x2="20000" y2="68333"/>
                        <a14:backgroundMark x1="24444" y1="68333" x2="24444" y2="68333"/>
                        <a14:backgroundMark x1="22778" y1="68333" x2="22778" y2="68333"/>
                        <a14:backgroundMark x1="26667" y1="67222" x2="26667" y2="67222"/>
                        <a14:backgroundMark x1="25556" y1="68889" x2="25556" y2="68889"/>
                        <a14:backgroundMark x1="25556" y1="67778" x2="25556" y2="67778"/>
                        <a14:backgroundMark x1="25556" y1="67222" x2="25556" y2="67222"/>
                        <a14:backgroundMark x1="25000" y1="67222" x2="25000" y2="67222"/>
                        <a14:backgroundMark x1="27222" y1="68333" x2="27222" y2="68333"/>
                        <a14:backgroundMark x1="28889" y1="67778" x2="28889" y2="67778"/>
                        <a14:backgroundMark x1="30000" y1="65000" x2="30000" y2="65000"/>
                        <a14:backgroundMark x1="29444" y1="66667" x2="29444" y2="66667"/>
                        <a14:backgroundMark x1="28333" y1="67222" x2="28333" y2="67222"/>
                        <a14:backgroundMark x1="30000" y1="67222" x2="30000" y2="67222"/>
                        <a14:backgroundMark x1="33889" y1="64444" x2="33889" y2="64444"/>
                        <a14:backgroundMark x1="36667" y1="64444" x2="36667" y2="64444"/>
                        <a14:backgroundMark x1="36667" y1="66111" x2="36667" y2="66111"/>
                        <a14:backgroundMark x1="35000" y1="66667" x2="35000" y2="66667"/>
                        <a14:backgroundMark x1="36111" y1="65000" x2="36111" y2="65000"/>
                        <a14:backgroundMark x1="36111" y1="66111" x2="36111" y2="66111"/>
                        <a14:backgroundMark x1="37222" y1="67778" x2="37222" y2="67778"/>
                        <a14:backgroundMark x1="38889" y1="65000" x2="38889" y2="65000"/>
                        <a14:backgroundMark x1="38889" y1="64444" x2="38889" y2="64444"/>
                        <a14:backgroundMark x1="38333" y1="65556" x2="38333" y2="65556"/>
                        <a14:backgroundMark x1="40556" y1="66667" x2="40556" y2="66667"/>
                        <a14:backgroundMark x1="42222" y1="65000" x2="42222" y2="65000"/>
                        <a14:backgroundMark x1="42778" y1="67222" x2="42778" y2="67222"/>
                        <a14:backgroundMark x1="16111" y1="63889" x2="60556" y2="70556"/>
                        <a14:backgroundMark x1="60556" y1="70556" x2="78889" y2="64444"/>
                        <a14:backgroundMark x1="78889" y1="64444" x2="18333" y2="65556"/>
                        <a14:backgroundMark x1="81667" y1="63889" x2="76667" y2="65000"/>
                      </a14:backgroundRemoval>
                    </a14:imgEffect>
                  </a14:imgLayer>
                </a14:imgProps>
              </a:ext>
            </a:extLst>
          </a:blip>
          <a:srcRect/>
          <a:stretch>
            <a:fillRect/>
          </a:stretch>
        </p:blipFill>
        <p:spPr bwMode="auto">
          <a:xfrm>
            <a:off x="144371" y="3525300"/>
            <a:ext cx="2754609" cy="2162187"/>
          </a:xfrm>
          <a:prstGeom prst="rect">
            <a:avLst/>
          </a:prstGeom>
          <a:noFill/>
          <a:ln w="9525">
            <a:noFill/>
            <a:miter lim="800000"/>
            <a:headEnd/>
            <a:tailEnd/>
          </a:ln>
        </p:spPr>
      </p:pic>
      <p:sp>
        <p:nvSpPr>
          <p:cNvPr id="5" name="TextBox 4">
            <a:extLst>
              <a:ext uri="{FF2B5EF4-FFF2-40B4-BE49-F238E27FC236}">
                <a16:creationId xmlns:a16="http://schemas.microsoft.com/office/drawing/2014/main" xmlns="" id="{C2413EBE-BA1E-48D9-831D-AC25CA669642}"/>
              </a:ext>
            </a:extLst>
          </p:cNvPr>
          <p:cNvSpPr txBox="1"/>
          <p:nvPr/>
        </p:nvSpPr>
        <p:spPr>
          <a:xfrm>
            <a:off x="3203750" y="4206939"/>
            <a:ext cx="5825264" cy="1938992"/>
          </a:xfrm>
          <a:prstGeom prst="rect">
            <a:avLst/>
          </a:prstGeom>
          <a:noFill/>
          <a:ln w="76200">
            <a:solidFill>
              <a:schemeClr val="bg1"/>
            </a:solidFill>
          </a:ln>
          <a:effectLst>
            <a:outerShdw blurRad="63500" sx="102000" sy="102000" algn="ctr" rotWithShape="0">
              <a:prstClr val="black">
                <a:alpha val="40000"/>
              </a:prstClr>
            </a:outerShdw>
            <a:softEdge rad="317500"/>
          </a:effectLst>
        </p:spPr>
        <p:txBody>
          <a:bodyPr wrap="square" rtlCol="0">
            <a:spAutoFit/>
          </a:bodyPr>
          <a:lstStyle/>
          <a:p>
            <a:pPr algn="ctr"/>
            <a:r>
              <a:rPr lang="en-US" sz="2400" b="1" dirty="0" smtClean="0">
                <a:solidFill>
                  <a:srgbClr val="92D050"/>
                </a:solidFill>
                <a:latin typeface="+mj-lt"/>
                <a:cs typeface="Dubai" panose="020B0503030403030204" pitchFamily="34" charset="-78"/>
              </a:rPr>
              <a:t>General </a:t>
            </a:r>
            <a:r>
              <a:rPr lang="en-US" sz="2400" b="1" dirty="0">
                <a:solidFill>
                  <a:srgbClr val="92D050"/>
                </a:solidFill>
                <a:latin typeface="+mj-lt"/>
                <a:cs typeface="Dubai" panose="020B0503030403030204" pitchFamily="34" charset="-78"/>
              </a:rPr>
              <a:t>Manager: </a:t>
            </a:r>
            <a:r>
              <a:rPr lang="en-US" sz="2400" b="1" dirty="0" smtClean="0">
                <a:solidFill>
                  <a:srgbClr val="92D050"/>
                </a:solidFill>
                <a:latin typeface="+mj-lt"/>
                <a:cs typeface="Dubai" panose="020B0503030403030204" pitchFamily="34" charset="-78"/>
              </a:rPr>
              <a:t> </a:t>
            </a:r>
            <a:r>
              <a:rPr lang="en-US" sz="2400" b="1" dirty="0" smtClean="0">
                <a:solidFill>
                  <a:srgbClr val="92D050"/>
                </a:solidFill>
                <a:latin typeface="+mj-lt"/>
                <a:cs typeface="Dubai" panose="020B0503030403030204" pitchFamily="34" charset="-78"/>
              </a:rPr>
              <a:t>MR</a:t>
            </a:r>
            <a:r>
              <a:rPr lang="en-US" sz="2400" b="1" dirty="0">
                <a:solidFill>
                  <a:srgbClr val="92D050"/>
                </a:solidFill>
                <a:latin typeface="+mj-lt"/>
                <a:cs typeface="Dubai" panose="020B0503030403030204" pitchFamily="34" charset="-78"/>
              </a:rPr>
              <a:t>. SA'DEDDIN AL SA'DI</a:t>
            </a:r>
            <a:endParaRPr lang="en-US" sz="2400" b="1" dirty="0">
              <a:solidFill>
                <a:srgbClr val="92D050"/>
              </a:solidFill>
              <a:latin typeface="+mj-lt"/>
              <a:cs typeface="Dubai" panose="020B0503030403030204" pitchFamily="34" charset="-78"/>
            </a:endParaRPr>
          </a:p>
          <a:p>
            <a:pPr algn="ctr"/>
            <a:r>
              <a:rPr lang="fr-FR" sz="2400" b="1" dirty="0">
                <a:solidFill>
                  <a:srgbClr val="92D050"/>
                </a:solidFill>
                <a:latin typeface="+mj-lt"/>
                <a:cs typeface="Dubai" panose="020B0503030403030204" pitchFamily="34" charset="-78"/>
              </a:rPr>
              <a:t>Email: </a:t>
            </a:r>
            <a:r>
              <a:rPr lang="en-US" sz="2400" b="1" dirty="0" smtClean="0">
                <a:solidFill>
                  <a:srgbClr val="92D050"/>
                </a:solidFill>
                <a:cs typeface="Dubai" panose="020B0503030403030204" pitchFamily="34" charset="-78"/>
                <a:hlinkClick r:id="rId19"/>
              </a:rPr>
              <a:t>Alsadi@agroue.com</a:t>
            </a:r>
            <a:endParaRPr lang="en-US" sz="2400" b="1" dirty="0" smtClean="0">
              <a:solidFill>
                <a:srgbClr val="92D050"/>
              </a:solidFill>
              <a:cs typeface="Dubai" panose="020B0503030403030204" pitchFamily="34" charset="-78"/>
            </a:endParaRPr>
          </a:p>
          <a:p>
            <a:pPr algn="ctr"/>
            <a:r>
              <a:rPr lang="en-US" sz="2400" b="1" dirty="0" smtClean="0">
                <a:solidFill>
                  <a:srgbClr val="92D050"/>
                </a:solidFill>
                <a:latin typeface="+mj-lt"/>
                <a:cs typeface="Dubai" panose="020B0503030403030204" pitchFamily="34" charset="-78"/>
              </a:rPr>
              <a:t>Mobile</a:t>
            </a:r>
            <a:r>
              <a:rPr lang="en-US" sz="2400" b="1" dirty="0">
                <a:solidFill>
                  <a:srgbClr val="92D050"/>
                </a:solidFill>
                <a:latin typeface="+mj-lt"/>
                <a:cs typeface="Dubai" panose="020B0503030403030204" pitchFamily="34" charset="-78"/>
              </a:rPr>
              <a:t>: </a:t>
            </a:r>
            <a:r>
              <a:rPr lang="en-US" sz="2400" b="1" dirty="0">
                <a:solidFill>
                  <a:srgbClr val="92D050"/>
                </a:solidFill>
                <a:cs typeface="Dubai" panose="020B0503030403030204" pitchFamily="34" charset="-78"/>
              </a:rPr>
              <a:t>00962786338464</a:t>
            </a:r>
          </a:p>
          <a:p>
            <a:pPr algn="ctr"/>
            <a:r>
              <a:rPr lang="en-US" sz="2400" b="1" dirty="0" smtClean="0">
                <a:solidFill>
                  <a:srgbClr val="92D050"/>
                </a:solidFill>
                <a:latin typeface="+mj-lt"/>
                <a:cs typeface="Dubai" panose="020B0503030403030204" pitchFamily="34" charset="-78"/>
              </a:rPr>
              <a:t>Jordan</a:t>
            </a:r>
            <a:r>
              <a:rPr lang="en-US" sz="2400" b="1" dirty="0">
                <a:solidFill>
                  <a:srgbClr val="92D050"/>
                </a:solidFill>
                <a:latin typeface="+mj-lt"/>
                <a:cs typeface="Dubai" panose="020B0503030403030204" pitchFamily="34" charset="-78"/>
              </a:rPr>
              <a:t>, Amman </a:t>
            </a:r>
            <a:endParaRPr lang="en-US" sz="2400" b="1" dirty="0" smtClean="0">
              <a:solidFill>
                <a:srgbClr val="92D050"/>
              </a:solidFill>
              <a:latin typeface="+mj-lt"/>
              <a:cs typeface="Dubai" panose="020B0503030403030204" pitchFamily="34" charset="-78"/>
            </a:endParaRPr>
          </a:p>
          <a:p>
            <a:pPr algn="ctr"/>
            <a:r>
              <a:rPr lang="en-US" sz="2400" b="1" dirty="0" smtClean="0">
                <a:solidFill>
                  <a:srgbClr val="92D050"/>
                </a:solidFill>
                <a:latin typeface="+mj-lt"/>
                <a:cs typeface="Dubai" panose="020B0503030403030204" pitchFamily="34" charset="-78"/>
                <a:hlinkClick r:id="rId20"/>
              </a:rPr>
              <a:t>www.agroue.com</a:t>
            </a:r>
            <a:r>
              <a:rPr lang="en-US" sz="2400" b="1" dirty="0" smtClean="0">
                <a:solidFill>
                  <a:schemeClr val="bg1"/>
                </a:solidFill>
                <a:latin typeface="+mj-lt"/>
                <a:cs typeface="Dubai" panose="020B0503030403030204" pitchFamily="34" charset="-78"/>
              </a:rPr>
              <a:t> </a:t>
            </a:r>
            <a:endParaRPr lang="en-US" sz="2800" b="1" dirty="0">
              <a:solidFill>
                <a:schemeClr val="bg1"/>
              </a:solidFill>
              <a:latin typeface="+mj-lt"/>
              <a:cs typeface="Dubai" panose="020B0503030403030204" pitchFamily="34" charset="-78"/>
            </a:endParaRPr>
          </a:p>
        </p:txBody>
      </p:sp>
      <p:pic>
        <p:nvPicPr>
          <p:cNvPr id="4098" name="Picture 2" descr="E:\AGROUE\AGRO LOGO\LOGO\IMPEX\Impex PMS_186-326 (2).t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60842" y="264646"/>
            <a:ext cx="1949849" cy="114851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861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a:srcRect/>
          <a:stretch>
            <a:fillRect/>
          </a:stretch>
        </p:blipFill>
        <p:spPr bwMode="auto">
          <a:xfrm>
            <a:off x="6850505" y="217436"/>
            <a:ext cx="5228284" cy="6104987"/>
          </a:xfrm>
          <a:prstGeom prst="rect">
            <a:avLst/>
          </a:prstGeom>
          <a:noFill/>
          <a:ln w="9525">
            <a:noFill/>
            <a:miter lim="800000"/>
            <a:headEnd/>
            <a:tailEnd/>
          </a:ln>
          <a:effectLst>
            <a:glow>
              <a:schemeClr val="accent1"/>
            </a:glow>
            <a:outerShdw blurRad="152400" dir="4860000" algn="ctr" rotWithShape="0">
              <a:schemeClr val="bg1">
                <a:lumMod val="50000"/>
              </a:schemeClr>
            </a:outerShdw>
            <a:reflection stA="0" endPos="60000" dir="5400000" sy="-100000" algn="bl" rotWithShape="0"/>
            <a:softEdge rad="0"/>
          </a:effectLst>
        </p:spPr>
      </p:pic>
      <p:sp>
        <p:nvSpPr>
          <p:cNvPr id="12" name="Rectangle 11"/>
          <p:cNvSpPr/>
          <p:nvPr/>
        </p:nvSpPr>
        <p:spPr>
          <a:xfrm>
            <a:off x="265177" y="882455"/>
            <a:ext cx="6585328" cy="5755422"/>
          </a:xfrm>
          <a:prstGeom prst="rect">
            <a:avLst/>
          </a:prstGeom>
        </p:spPr>
        <p:txBody>
          <a:bodyPr wrap="square">
            <a:spAutoFit/>
          </a:bodyPr>
          <a:lstStyle/>
          <a:p>
            <a:pPr algn="just"/>
            <a:r>
              <a:rPr lang="en-US" sz="1400" dirty="0">
                <a:latin typeface="Century Gothic" panose="020B0502020202020204" pitchFamily="34" charset="0"/>
              </a:rPr>
              <a:t> </a:t>
            </a:r>
            <a:r>
              <a:rPr lang="en-US" sz="2000" dirty="0">
                <a:solidFill>
                  <a:schemeClr val="bg1">
                    <a:lumMod val="85000"/>
                  </a:schemeClr>
                </a:solidFill>
              </a:rPr>
              <a:t>W</a:t>
            </a:r>
            <a:r>
              <a:rPr lang="en-US" sz="2000" dirty="0" smtClean="0">
                <a:solidFill>
                  <a:schemeClr val="bg1">
                    <a:lumMod val="85000"/>
                  </a:schemeClr>
                </a:solidFill>
              </a:rPr>
              <a:t>hen combining our values ,experiences ,knowledge and network of reputable and fully and reliable manufactures, we are able to offer our valued clients turn –key intergraded projects which can include the following </a:t>
            </a:r>
            <a:endParaRPr lang="en-US" sz="2000" dirty="0">
              <a:solidFill>
                <a:schemeClr val="bg1">
                  <a:lumMod val="85000"/>
                </a:schemeClr>
              </a:solidFill>
            </a:endParaRPr>
          </a:p>
          <a:p>
            <a:endParaRPr lang="en-US" sz="1400" dirty="0">
              <a:solidFill>
                <a:schemeClr val="bg1">
                  <a:lumMod val="85000"/>
                </a:schemeClr>
              </a:solidFill>
            </a:endParaRPr>
          </a:p>
          <a:p>
            <a:pPr algn="justLow"/>
            <a:r>
              <a:rPr lang="en-US" sz="1400" dirty="0">
                <a:solidFill>
                  <a:schemeClr val="bg1">
                    <a:lumMod val="85000"/>
                  </a:schemeClr>
                </a:solidFill>
              </a:rPr>
              <a:t>                 </a:t>
            </a:r>
            <a:r>
              <a:rPr lang="en-US" dirty="0">
                <a:solidFill>
                  <a:schemeClr val="bg1">
                    <a:lumMod val="85000"/>
                  </a:schemeClr>
                </a:solidFill>
              </a:rPr>
              <a:t>Animal farms (Poultry , Dairy</a:t>
            </a:r>
            <a:r>
              <a:rPr lang="en-US" sz="1400" dirty="0">
                <a:solidFill>
                  <a:schemeClr val="bg1">
                    <a:lumMod val="85000"/>
                  </a:schemeClr>
                </a:solidFill>
              </a:rPr>
              <a:t>)                                             </a:t>
            </a:r>
            <a:r>
              <a:rPr lang="en-US" dirty="0">
                <a:solidFill>
                  <a:schemeClr val="bg1">
                    <a:lumMod val="85000"/>
                  </a:schemeClr>
                </a:solidFill>
              </a:rPr>
              <a:t>Feed </a:t>
            </a:r>
            <a:r>
              <a:rPr lang="en-US" dirty="0" smtClean="0">
                <a:solidFill>
                  <a:schemeClr val="bg1">
                    <a:lumMod val="85000"/>
                  </a:schemeClr>
                </a:solidFill>
              </a:rPr>
              <a:t>Mills</a:t>
            </a:r>
            <a:r>
              <a:rPr lang="en-US" sz="1400" dirty="0" smtClean="0">
                <a:solidFill>
                  <a:schemeClr val="bg1">
                    <a:lumMod val="85000"/>
                  </a:schemeClr>
                </a:solidFill>
              </a:rPr>
              <a:t>                                        </a:t>
            </a:r>
            <a:endParaRPr lang="en-US" sz="1400" dirty="0">
              <a:solidFill>
                <a:schemeClr val="bg1">
                  <a:lumMod val="85000"/>
                </a:schemeClr>
              </a:solidFill>
            </a:endParaRPr>
          </a:p>
          <a:p>
            <a:pPr algn="justLow"/>
            <a:r>
              <a:rPr lang="en-US" sz="1400" dirty="0">
                <a:solidFill>
                  <a:schemeClr val="bg1">
                    <a:lumMod val="85000"/>
                  </a:schemeClr>
                </a:solidFill>
              </a:rPr>
              <a:t>                 </a:t>
            </a:r>
            <a:r>
              <a:rPr lang="en-US" dirty="0">
                <a:solidFill>
                  <a:schemeClr val="bg1">
                    <a:lumMod val="85000"/>
                  </a:schemeClr>
                </a:solidFill>
              </a:rPr>
              <a:t>Slaughterhouse and Processing Plants</a:t>
            </a:r>
            <a:r>
              <a:rPr lang="en-US" sz="1400" dirty="0">
                <a:solidFill>
                  <a:schemeClr val="bg1">
                    <a:lumMod val="85000"/>
                  </a:schemeClr>
                </a:solidFill>
              </a:rPr>
              <a:t>                         </a:t>
            </a:r>
            <a:r>
              <a:rPr lang="en-US" dirty="0" smtClean="0">
                <a:solidFill>
                  <a:schemeClr val="bg1">
                    <a:lumMod val="85000"/>
                  </a:schemeClr>
                </a:solidFill>
              </a:rPr>
              <a:t>Hatchers</a:t>
            </a:r>
            <a:endParaRPr lang="en-US" sz="1400" dirty="0">
              <a:solidFill>
                <a:schemeClr val="bg1">
                  <a:lumMod val="85000"/>
                </a:schemeClr>
              </a:solidFill>
            </a:endParaRPr>
          </a:p>
          <a:p>
            <a:pPr algn="justLow"/>
            <a:r>
              <a:rPr lang="en-US" sz="1400" dirty="0">
                <a:solidFill>
                  <a:schemeClr val="bg1">
                    <a:lumMod val="85000"/>
                  </a:schemeClr>
                </a:solidFill>
              </a:rPr>
              <a:t>                 </a:t>
            </a:r>
            <a:r>
              <a:rPr lang="en-US" dirty="0">
                <a:solidFill>
                  <a:schemeClr val="bg1">
                    <a:lumMod val="85000"/>
                  </a:schemeClr>
                </a:solidFill>
              </a:rPr>
              <a:t>W</a:t>
            </a:r>
            <a:r>
              <a:rPr lang="en-US" dirty="0" smtClean="0">
                <a:solidFill>
                  <a:schemeClr val="bg1">
                    <a:lumMod val="85000"/>
                  </a:schemeClr>
                </a:solidFill>
              </a:rPr>
              <a:t>aste </a:t>
            </a:r>
            <a:r>
              <a:rPr lang="en-US" dirty="0">
                <a:solidFill>
                  <a:schemeClr val="bg1">
                    <a:lumMod val="85000"/>
                  </a:schemeClr>
                </a:solidFill>
              </a:rPr>
              <a:t>management (composting system, Rendering System</a:t>
            </a:r>
          </a:p>
          <a:p>
            <a:pPr algn="justLow"/>
            <a:r>
              <a:rPr lang="en-US" dirty="0">
                <a:solidFill>
                  <a:schemeClr val="bg1">
                    <a:lumMod val="85000"/>
                  </a:schemeClr>
                </a:solidFill>
              </a:rPr>
              <a:t>             </a:t>
            </a:r>
            <a:r>
              <a:rPr lang="en-US" dirty="0" smtClean="0">
                <a:solidFill>
                  <a:schemeClr val="bg1">
                    <a:lumMod val="85000"/>
                  </a:schemeClr>
                </a:solidFill>
              </a:rPr>
              <a:t>Biogas</a:t>
            </a:r>
            <a:r>
              <a:rPr lang="en-US" dirty="0">
                <a:solidFill>
                  <a:schemeClr val="bg1">
                    <a:lumMod val="85000"/>
                  </a:schemeClr>
                </a:solidFill>
              </a:rPr>
              <a:t>, </a:t>
            </a:r>
            <a:r>
              <a:rPr lang="en-US" dirty="0" smtClean="0">
                <a:solidFill>
                  <a:schemeClr val="bg1">
                    <a:lumMod val="85000"/>
                  </a:schemeClr>
                </a:solidFill>
              </a:rPr>
              <a:t>Water</a:t>
            </a:r>
            <a:r>
              <a:rPr lang="en-US" sz="1400" dirty="0" smtClean="0">
                <a:solidFill>
                  <a:schemeClr val="bg1">
                    <a:lumMod val="85000"/>
                  </a:schemeClr>
                </a:solidFill>
              </a:rPr>
              <a:t> </a:t>
            </a:r>
            <a:r>
              <a:rPr lang="en-US" dirty="0">
                <a:solidFill>
                  <a:schemeClr val="bg1">
                    <a:lumMod val="85000"/>
                  </a:schemeClr>
                </a:solidFill>
              </a:rPr>
              <a:t>treatment)</a:t>
            </a:r>
            <a:endParaRPr lang="en-US" sz="1400" dirty="0">
              <a:solidFill>
                <a:schemeClr val="bg1">
                  <a:lumMod val="85000"/>
                </a:schemeClr>
              </a:solidFill>
            </a:endParaRPr>
          </a:p>
          <a:p>
            <a:endParaRPr lang="en-US" sz="1400" b="1" i="1" dirty="0">
              <a:solidFill>
                <a:schemeClr val="bg1">
                  <a:lumMod val="85000"/>
                </a:schemeClr>
              </a:solidFill>
            </a:endParaRPr>
          </a:p>
          <a:p>
            <a:pPr algn="ctr"/>
            <a:r>
              <a:rPr lang="en-US" sz="2400" b="1" i="1" dirty="0">
                <a:solidFill>
                  <a:schemeClr val="bg1">
                    <a:lumMod val="85000"/>
                  </a:schemeClr>
                </a:solidFill>
              </a:rPr>
              <a:t>We offer for our client the following services:</a:t>
            </a:r>
            <a:endParaRPr lang="en-US" b="1" i="1" dirty="0">
              <a:solidFill>
                <a:schemeClr val="bg1">
                  <a:lumMod val="85000"/>
                </a:schemeClr>
              </a:solidFill>
            </a:endParaRPr>
          </a:p>
          <a:p>
            <a:r>
              <a:rPr lang="en-US" sz="2000" b="1" dirty="0">
                <a:solidFill>
                  <a:srgbClr val="92D050"/>
                </a:solidFill>
              </a:rPr>
              <a:t>Consultation </a:t>
            </a:r>
            <a:r>
              <a:rPr lang="en-US" sz="2000" b="1" dirty="0" smtClean="0">
                <a:solidFill>
                  <a:srgbClr val="92D050"/>
                </a:solidFill>
              </a:rPr>
              <a:t>services:</a:t>
            </a:r>
            <a:endParaRPr lang="en-US" sz="2000" b="1" dirty="0">
              <a:solidFill>
                <a:schemeClr val="bg1">
                  <a:lumMod val="85000"/>
                </a:schemeClr>
              </a:solidFill>
            </a:endParaRPr>
          </a:p>
          <a:p>
            <a:pPr marL="285750" indent="-285750">
              <a:lnSpc>
                <a:spcPct val="150000"/>
              </a:lnSpc>
              <a:buClr>
                <a:srgbClr val="92D050"/>
              </a:buClr>
              <a:buFont typeface="Wingdings" pitchFamily="2" charset="2"/>
              <a:buChar char="Ø"/>
            </a:pPr>
            <a:r>
              <a:rPr lang="en-US" sz="1600" dirty="0" smtClean="0">
                <a:solidFill>
                  <a:schemeClr val="bg1">
                    <a:lumMod val="85000"/>
                  </a:schemeClr>
                </a:solidFill>
              </a:rPr>
              <a:t>Feasibility </a:t>
            </a:r>
            <a:r>
              <a:rPr lang="en-US" sz="1600" dirty="0">
                <a:solidFill>
                  <a:schemeClr val="bg1">
                    <a:lumMod val="85000"/>
                  </a:schemeClr>
                </a:solidFill>
              </a:rPr>
              <a:t>studies </a:t>
            </a:r>
          </a:p>
          <a:p>
            <a:pPr marL="285750" indent="-285750">
              <a:lnSpc>
                <a:spcPct val="150000"/>
              </a:lnSpc>
              <a:buClr>
                <a:srgbClr val="92D050"/>
              </a:buClr>
              <a:buFont typeface="Wingdings" pitchFamily="2" charset="2"/>
              <a:buChar char="Ø"/>
            </a:pPr>
            <a:r>
              <a:rPr lang="en-US" sz="1600" dirty="0" smtClean="0">
                <a:solidFill>
                  <a:schemeClr val="bg1">
                    <a:lumMod val="85000"/>
                  </a:schemeClr>
                </a:solidFill>
              </a:rPr>
              <a:t>Project </a:t>
            </a:r>
            <a:r>
              <a:rPr lang="en-US" sz="1600" dirty="0">
                <a:solidFill>
                  <a:schemeClr val="bg1">
                    <a:lumMod val="85000"/>
                  </a:schemeClr>
                </a:solidFill>
              </a:rPr>
              <a:t>design</a:t>
            </a:r>
          </a:p>
          <a:p>
            <a:pPr marL="285750" indent="-285750">
              <a:lnSpc>
                <a:spcPct val="150000"/>
              </a:lnSpc>
              <a:buClr>
                <a:srgbClr val="92D050"/>
              </a:buClr>
              <a:buFont typeface="Wingdings" pitchFamily="2" charset="2"/>
              <a:buChar char="Ø"/>
            </a:pPr>
            <a:r>
              <a:rPr lang="en-US" sz="1600" dirty="0">
                <a:solidFill>
                  <a:schemeClr val="bg1">
                    <a:lumMod val="85000"/>
                  </a:schemeClr>
                </a:solidFill>
              </a:rPr>
              <a:t>Third-party auditing </a:t>
            </a:r>
          </a:p>
          <a:p>
            <a:pPr marL="285750" indent="-285750">
              <a:lnSpc>
                <a:spcPct val="150000"/>
              </a:lnSpc>
              <a:buClr>
                <a:srgbClr val="92D050"/>
              </a:buClr>
              <a:buFont typeface="Wingdings" pitchFamily="2" charset="2"/>
              <a:buChar char="Ø"/>
            </a:pPr>
            <a:r>
              <a:rPr lang="en-US" sz="1600" dirty="0" smtClean="0">
                <a:solidFill>
                  <a:schemeClr val="bg1">
                    <a:lumMod val="85000"/>
                  </a:schemeClr>
                </a:solidFill>
              </a:rPr>
              <a:t>Structures </a:t>
            </a:r>
            <a:r>
              <a:rPr lang="en-US" sz="1600" dirty="0">
                <a:solidFill>
                  <a:schemeClr val="bg1">
                    <a:lumMod val="85000"/>
                  </a:schemeClr>
                </a:solidFill>
              </a:rPr>
              <a:t>,equipment selection </a:t>
            </a:r>
            <a:endParaRPr lang="en-US" sz="1600" dirty="0" smtClean="0">
              <a:solidFill>
                <a:schemeClr val="bg1">
                  <a:lumMod val="85000"/>
                </a:schemeClr>
              </a:solidFill>
            </a:endParaRPr>
          </a:p>
          <a:p>
            <a:pPr>
              <a:lnSpc>
                <a:spcPct val="150000"/>
              </a:lnSpc>
              <a:buClr>
                <a:srgbClr val="92D050"/>
              </a:buClr>
            </a:pPr>
            <a:r>
              <a:rPr lang="en-US" sz="2000" b="1" dirty="0">
                <a:solidFill>
                  <a:srgbClr val="92D050"/>
                </a:solidFill>
              </a:rPr>
              <a:t>Implementation services</a:t>
            </a:r>
            <a:r>
              <a:rPr lang="en-US" sz="2000" b="1" dirty="0" smtClean="0">
                <a:solidFill>
                  <a:srgbClr val="92D050"/>
                </a:solidFill>
              </a:rPr>
              <a:t>:</a:t>
            </a:r>
            <a:endParaRPr lang="en-US" sz="1400" dirty="0">
              <a:solidFill>
                <a:schemeClr val="bg1">
                  <a:lumMod val="85000"/>
                </a:schemeClr>
              </a:solidFill>
            </a:endParaRPr>
          </a:p>
          <a:p>
            <a:pPr marL="285750" indent="-285750">
              <a:buClr>
                <a:srgbClr val="92D050"/>
              </a:buClr>
              <a:buFont typeface="Wingdings" pitchFamily="2" charset="2"/>
              <a:buChar char="Ø"/>
            </a:pPr>
            <a:r>
              <a:rPr lang="en-US" dirty="0" err="1" smtClean="0">
                <a:solidFill>
                  <a:schemeClr val="bg1">
                    <a:lumMod val="85000"/>
                  </a:schemeClr>
                </a:solidFill>
              </a:rPr>
              <a:t>Erection,Installation</a:t>
            </a:r>
            <a:r>
              <a:rPr lang="en-US" dirty="0" smtClean="0">
                <a:solidFill>
                  <a:schemeClr val="bg1">
                    <a:lumMod val="85000"/>
                  </a:schemeClr>
                </a:solidFill>
              </a:rPr>
              <a:t> , Commissioning ,Training and Quality control </a:t>
            </a:r>
            <a:endParaRPr lang="en-US" dirty="0">
              <a:solidFill>
                <a:schemeClr val="bg1">
                  <a:lumMod val="85000"/>
                </a:schemeClr>
              </a:solidFill>
            </a:endParaRPr>
          </a:p>
        </p:txBody>
      </p:sp>
      <p:pic>
        <p:nvPicPr>
          <p:cNvPr id="15" name="Picture 14"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678" y="2372936"/>
            <a:ext cx="280947" cy="218959"/>
          </a:xfrm>
          <a:prstGeom prst="rect">
            <a:avLst/>
          </a:prstGeom>
          <a:scene3d>
            <a:camera prst="orthographicFront"/>
            <a:lightRig rig="threePt" dir="t"/>
          </a:scene3d>
          <a:sp3d z="38100000"/>
        </p:spPr>
      </p:pic>
      <p:pic>
        <p:nvPicPr>
          <p:cNvPr id="17" name="Picture 16"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6862" y="2372936"/>
            <a:ext cx="280947" cy="218959"/>
          </a:xfrm>
          <a:prstGeom prst="rect">
            <a:avLst/>
          </a:prstGeom>
          <a:scene3d>
            <a:camera prst="orthographicFront"/>
            <a:lightRig rig="threePt" dir="t"/>
          </a:scene3d>
          <a:sp3d z="38100000"/>
        </p:spPr>
      </p:pic>
      <p:pic>
        <p:nvPicPr>
          <p:cNvPr id="19" name="Picture 18"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6862" y="2654340"/>
            <a:ext cx="280947" cy="218959"/>
          </a:xfrm>
          <a:prstGeom prst="rect">
            <a:avLst/>
          </a:prstGeom>
          <a:scene3d>
            <a:camera prst="orthographicFront"/>
            <a:lightRig rig="threePt" dir="t"/>
          </a:scene3d>
          <a:sp3d z="38100000"/>
        </p:spPr>
      </p:pic>
      <p:pic>
        <p:nvPicPr>
          <p:cNvPr id="21" name="Picture 20"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676" y="2641076"/>
            <a:ext cx="280947" cy="218959"/>
          </a:xfrm>
          <a:prstGeom prst="rect">
            <a:avLst/>
          </a:prstGeom>
          <a:scene3d>
            <a:camera prst="orthographicFront"/>
            <a:lightRig rig="threePt" dir="t"/>
          </a:scene3d>
          <a:sp3d z="38100000"/>
        </p:spPr>
      </p:pic>
      <p:pic>
        <p:nvPicPr>
          <p:cNvPr id="23" name="Picture 22"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677" y="2920333"/>
            <a:ext cx="280947" cy="218959"/>
          </a:xfrm>
          <a:prstGeom prst="rect">
            <a:avLst/>
          </a:prstGeom>
          <a:scene3d>
            <a:camera prst="orthographicFront"/>
            <a:lightRig rig="threePt" dir="t"/>
          </a:scene3d>
          <a:sp3d z="38100000"/>
        </p:spPr>
      </p:pic>
    </p:spTree>
    <p:extLst>
      <p:ext uri="{BB962C8B-B14F-4D97-AF65-F5344CB8AC3E}">
        <p14:creationId xmlns:p14="http://schemas.microsoft.com/office/powerpoint/2010/main" val="2943809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21" name="Picture 20" descr="A picture containing drawing&#10;&#10;Description automatically generated">
            <a:extLst>
              <a:ext uri="{FF2B5EF4-FFF2-40B4-BE49-F238E27FC236}">
                <a16:creationId xmlns:a16="http://schemas.microsoft.com/office/drawing/2014/main" xmlns="" id="{798E9924-2053-401A-9D50-4A3FC8EA528C}"/>
              </a:ext>
            </a:extLst>
          </p:cNvPr>
          <p:cNvPicPr>
            <a:picLocks noChangeAspect="1"/>
          </p:cNvPicPr>
          <p:nvPr/>
        </p:nvPicPr>
        <p:blipFill>
          <a:blip r:embed="rId3" cstate="hq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038950" y="2039637"/>
            <a:ext cx="1313859" cy="1498175"/>
          </a:xfrm>
          <a:prstGeom prst="rect">
            <a:avLst/>
          </a:prstGeom>
        </p:spPr>
      </p:pic>
      <p:sp>
        <p:nvSpPr>
          <p:cNvPr id="6" name="Rectangle 5"/>
          <p:cNvSpPr/>
          <p:nvPr/>
        </p:nvSpPr>
        <p:spPr>
          <a:xfrm>
            <a:off x="451223" y="976389"/>
            <a:ext cx="6048539" cy="5355312"/>
          </a:xfrm>
          <a:prstGeom prst="rect">
            <a:avLst/>
          </a:prstGeom>
        </p:spPr>
        <p:txBody>
          <a:bodyPr wrap="square">
            <a:spAutoFit/>
          </a:bodyPr>
          <a:lstStyle/>
          <a:p>
            <a:r>
              <a:rPr lang="en-US" sz="2400" b="1" dirty="0">
                <a:solidFill>
                  <a:srgbClr val="92D050"/>
                </a:solidFill>
                <a:latin typeface="Tahoma" pitchFamily="34" charset="0"/>
                <a:cs typeface="Tahoma" pitchFamily="34" charset="0"/>
              </a:rPr>
              <a:t>Agro Animal Farms </a:t>
            </a:r>
          </a:p>
          <a:p>
            <a:pPr>
              <a:buClr>
                <a:srgbClr val="92D050"/>
              </a:buClr>
              <a:buSzPct val="150000"/>
            </a:pPr>
            <a:r>
              <a:rPr lang="en-US" b="1" dirty="0">
                <a:solidFill>
                  <a:schemeClr val="bg1">
                    <a:lumMod val="85000"/>
                  </a:schemeClr>
                </a:solidFill>
              </a:rPr>
              <a:t> At Agro United Engineering company ,We specialized in</a:t>
            </a:r>
          </a:p>
          <a:p>
            <a:pPr>
              <a:buClr>
                <a:srgbClr val="92D050"/>
              </a:buClr>
              <a:buSzPct val="150000"/>
            </a:pPr>
            <a:r>
              <a:rPr lang="en-US" b="1" dirty="0">
                <a:solidFill>
                  <a:schemeClr val="bg1">
                    <a:lumMod val="85000"/>
                  </a:schemeClr>
                </a:solidFill>
              </a:rPr>
              <a:t> supplying wide range of  complete solution for  Agriculture  sector:</a:t>
            </a:r>
          </a:p>
          <a:p>
            <a:endParaRPr lang="en-US" sz="2400" b="1" dirty="0">
              <a:solidFill>
                <a:schemeClr val="bg1">
                  <a:lumMod val="85000"/>
                </a:schemeClr>
              </a:solidFill>
            </a:endParaRPr>
          </a:p>
          <a:p>
            <a:r>
              <a:rPr lang="en-US" sz="2400" b="1" dirty="0">
                <a:solidFill>
                  <a:schemeClr val="bg1">
                    <a:lumMod val="85000"/>
                  </a:schemeClr>
                </a:solidFill>
              </a:rPr>
              <a:t>       Poultry</a:t>
            </a:r>
            <a:r>
              <a:rPr lang="en-US" sz="2400" dirty="0">
                <a:solidFill>
                  <a:schemeClr val="bg1">
                    <a:lumMod val="85000"/>
                  </a:schemeClr>
                </a:solidFill>
              </a:rPr>
              <a:t> </a:t>
            </a:r>
            <a:endParaRPr lang="en-US" sz="2000" dirty="0">
              <a:solidFill>
                <a:schemeClr val="bg1">
                  <a:lumMod val="85000"/>
                </a:schemeClr>
              </a:solidFill>
            </a:endParaRPr>
          </a:p>
          <a:p>
            <a:pPr marL="342900" indent="-342900">
              <a:buClr>
                <a:srgbClr val="92D050"/>
              </a:buClr>
              <a:buSzPct val="150000"/>
              <a:buFont typeface="Arial" panose="020B0604020202020204" pitchFamily="34" charset="0"/>
              <a:buChar char="•"/>
            </a:pPr>
            <a:r>
              <a:rPr lang="en-US" b="1" dirty="0">
                <a:solidFill>
                  <a:schemeClr val="bg1">
                    <a:lumMod val="85000"/>
                  </a:schemeClr>
                </a:solidFill>
              </a:rPr>
              <a:t>Breeder farms.                                                       </a:t>
            </a:r>
          </a:p>
          <a:p>
            <a:pPr marL="342900" indent="-342900">
              <a:buClr>
                <a:srgbClr val="92D050"/>
              </a:buClr>
              <a:buSzPct val="150000"/>
              <a:buFont typeface="Arial" panose="020B0604020202020204" pitchFamily="34" charset="0"/>
              <a:buChar char="•"/>
            </a:pPr>
            <a:r>
              <a:rPr lang="en-US" b="1" dirty="0">
                <a:solidFill>
                  <a:schemeClr val="bg1">
                    <a:lumMod val="85000"/>
                  </a:schemeClr>
                </a:solidFill>
              </a:rPr>
              <a:t>Broiler farms.</a:t>
            </a:r>
          </a:p>
          <a:p>
            <a:pPr marL="342900" indent="-342900">
              <a:buClr>
                <a:srgbClr val="92D050"/>
              </a:buClr>
              <a:buSzPct val="150000"/>
              <a:buFont typeface="Arial" panose="020B0604020202020204" pitchFamily="34" charset="0"/>
              <a:buChar char="•"/>
            </a:pPr>
            <a:r>
              <a:rPr lang="en-US" b="1" dirty="0">
                <a:solidFill>
                  <a:schemeClr val="bg1">
                    <a:lumMod val="85000"/>
                  </a:schemeClr>
                </a:solidFill>
              </a:rPr>
              <a:t>Hatchers.                                             </a:t>
            </a:r>
          </a:p>
          <a:p>
            <a:pPr marL="342900" indent="-342900">
              <a:buClr>
                <a:srgbClr val="92D050"/>
              </a:buClr>
              <a:buSzPct val="150000"/>
              <a:buFont typeface="Arial" panose="020B0604020202020204" pitchFamily="34" charset="0"/>
              <a:buChar char="•"/>
            </a:pPr>
            <a:r>
              <a:rPr lang="en-US" b="1" dirty="0">
                <a:solidFill>
                  <a:schemeClr val="bg1">
                    <a:lumMod val="85000"/>
                  </a:schemeClr>
                </a:solidFill>
              </a:rPr>
              <a:t>Slaughterhouses. </a:t>
            </a:r>
          </a:p>
          <a:p>
            <a:pPr marL="342900" indent="-342900">
              <a:buClr>
                <a:srgbClr val="92D050"/>
              </a:buClr>
              <a:buSzPct val="150000"/>
              <a:buFont typeface="Arial" panose="020B0604020202020204" pitchFamily="34" charset="0"/>
              <a:buChar char="•"/>
            </a:pPr>
            <a:r>
              <a:rPr lang="en-US" b="1" dirty="0">
                <a:solidFill>
                  <a:schemeClr val="bg1">
                    <a:lumMod val="85000"/>
                  </a:schemeClr>
                </a:solidFill>
              </a:rPr>
              <a:t>Food processing plants.            </a:t>
            </a:r>
          </a:p>
          <a:p>
            <a:pPr marL="342900" indent="-342900">
              <a:buClr>
                <a:srgbClr val="92D050"/>
              </a:buClr>
              <a:buSzPct val="150000"/>
              <a:buFont typeface="Arial" panose="020B0604020202020204" pitchFamily="34" charset="0"/>
              <a:buChar char="•"/>
            </a:pPr>
            <a:r>
              <a:rPr lang="en-US" b="1" dirty="0">
                <a:solidFill>
                  <a:schemeClr val="bg1">
                    <a:lumMod val="85000"/>
                  </a:schemeClr>
                </a:solidFill>
              </a:rPr>
              <a:t>Layer cages farms (egg production)</a:t>
            </a:r>
          </a:p>
          <a:p>
            <a:pPr>
              <a:buSzPct val="150000"/>
            </a:pPr>
            <a:r>
              <a:rPr lang="en-US" sz="2400" b="1" dirty="0">
                <a:solidFill>
                  <a:schemeClr val="bg1">
                    <a:lumMod val="85000"/>
                  </a:schemeClr>
                </a:solidFill>
              </a:rPr>
              <a:t>   </a:t>
            </a:r>
          </a:p>
          <a:p>
            <a:r>
              <a:rPr lang="en-US" sz="2400" b="1" dirty="0">
                <a:solidFill>
                  <a:schemeClr val="bg1">
                    <a:lumMod val="85000"/>
                  </a:schemeClr>
                </a:solidFill>
              </a:rPr>
              <a:t>       Dairy farms</a:t>
            </a:r>
          </a:p>
          <a:p>
            <a:r>
              <a:rPr lang="en-US" dirty="0">
                <a:solidFill>
                  <a:schemeClr val="bg1">
                    <a:lumMod val="85000"/>
                  </a:schemeClr>
                </a:solidFill>
              </a:rPr>
              <a:t> </a:t>
            </a:r>
            <a:r>
              <a:rPr lang="en-US" dirty="0" smtClean="0">
                <a:solidFill>
                  <a:schemeClr val="bg1">
                    <a:lumMod val="85000"/>
                  </a:schemeClr>
                </a:solidFill>
              </a:rPr>
              <a:t>        </a:t>
            </a:r>
            <a:r>
              <a:rPr lang="en-US" sz="2400" b="1" dirty="0" smtClean="0">
                <a:solidFill>
                  <a:schemeClr val="bg1">
                    <a:lumMod val="85000"/>
                  </a:schemeClr>
                </a:solidFill>
              </a:rPr>
              <a:t>Green </a:t>
            </a:r>
            <a:r>
              <a:rPr lang="en-US" sz="2400" b="1" dirty="0">
                <a:solidFill>
                  <a:schemeClr val="bg1">
                    <a:lumMod val="85000"/>
                  </a:schemeClr>
                </a:solidFill>
              </a:rPr>
              <a:t>houses: Hydroponic </a:t>
            </a:r>
            <a:endParaRPr lang="en-US" sz="2400" b="1" dirty="0" smtClean="0">
              <a:solidFill>
                <a:schemeClr val="bg1">
                  <a:lumMod val="85000"/>
                </a:schemeClr>
              </a:solidFill>
            </a:endParaRPr>
          </a:p>
          <a:p>
            <a:r>
              <a:rPr lang="en-US" sz="2400" b="1" dirty="0">
                <a:solidFill>
                  <a:schemeClr val="bg1">
                    <a:lumMod val="85000"/>
                  </a:schemeClr>
                </a:solidFill>
              </a:rPr>
              <a:t> </a:t>
            </a:r>
            <a:r>
              <a:rPr lang="en-US" sz="2400" b="1" dirty="0" smtClean="0">
                <a:solidFill>
                  <a:schemeClr val="bg1">
                    <a:lumMod val="85000"/>
                  </a:schemeClr>
                </a:solidFill>
              </a:rPr>
              <a:t>     </a:t>
            </a:r>
            <a:r>
              <a:rPr lang="en-US" b="1" dirty="0" smtClean="0">
                <a:solidFill>
                  <a:schemeClr val="bg1">
                    <a:lumMod val="85000"/>
                  </a:schemeClr>
                </a:solidFill>
              </a:rPr>
              <a:t> </a:t>
            </a:r>
            <a:r>
              <a:rPr lang="en-US" sz="2400" b="1" dirty="0" smtClean="0">
                <a:solidFill>
                  <a:schemeClr val="bg1">
                    <a:lumMod val="85000"/>
                  </a:schemeClr>
                </a:solidFill>
              </a:rPr>
              <a:t>Waste management</a:t>
            </a:r>
            <a:endParaRPr lang="en-US" b="1" dirty="0">
              <a:solidFill>
                <a:schemeClr val="bg1">
                  <a:lumMod val="85000"/>
                </a:schemeClr>
              </a:solidFill>
            </a:endParaRPr>
          </a:p>
        </p:txBody>
      </p:sp>
      <p:pic>
        <p:nvPicPr>
          <p:cNvPr id="31" name="Picture 30" descr="A picture containing drawing&#10;&#10;Description automatically generated">
            <a:extLst>
              <a:ext uri="{FF2B5EF4-FFF2-40B4-BE49-F238E27FC236}">
                <a16:creationId xmlns:a16="http://schemas.microsoft.com/office/drawing/2014/main" xmlns="" id="{D335AB5E-4265-4558-AFD4-34ECD20686E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8066"/>
          <a:stretch/>
        </p:blipFill>
        <p:spPr>
          <a:xfrm>
            <a:off x="4791668" y="4276436"/>
            <a:ext cx="1271911" cy="1283148"/>
          </a:xfrm>
          <a:prstGeom prst="rect">
            <a:avLst/>
          </a:prstGeom>
        </p:spPr>
      </p:pic>
      <p:pic>
        <p:nvPicPr>
          <p:cNvPr id="16" name="Picture 15"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269" y="4908484"/>
            <a:ext cx="479892" cy="374009"/>
          </a:xfrm>
          <a:prstGeom prst="rect">
            <a:avLst/>
          </a:prstGeom>
          <a:scene3d>
            <a:camera prst="orthographicFront"/>
            <a:lightRig rig="threePt" dir="t"/>
          </a:scene3d>
          <a:sp3d z="38100000"/>
        </p:spPr>
      </p:pic>
      <p:pic>
        <p:nvPicPr>
          <p:cNvPr id="17" name="Picture 16"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746" y="2550475"/>
            <a:ext cx="479892" cy="374009"/>
          </a:xfrm>
          <a:prstGeom prst="rect">
            <a:avLst/>
          </a:prstGeom>
          <a:scene3d>
            <a:camera prst="orthographicFront"/>
            <a:lightRig rig="threePt" dir="t"/>
          </a:scene3d>
          <a:sp3d z="38100000"/>
        </p:spPr>
      </p:pic>
      <p:pic>
        <p:nvPicPr>
          <p:cNvPr id="18" name="Picture 17"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75" y="5282493"/>
            <a:ext cx="479892" cy="374009"/>
          </a:xfrm>
          <a:prstGeom prst="rect">
            <a:avLst/>
          </a:prstGeom>
          <a:scene3d>
            <a:camera prst="orthographicFront"/>
            <a:lightRig rig="threePt" dir="t"/>
          </a:scene3d>
          <a:sp3d z="38100000"/>
        </p:spPr>
      </p:pic>
      <p:pic>
        <p:nvPicPr>
          <p:cNvPr id="1026" name="Picture 2" descr="E:\AGROUE\AGRO LOGO\easybatc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330" y="838510"/>
            <a:ext cx="4631269" cy="43196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ock, room&#10;&#10;Description automatically generated">
            <a:extLst>
              <a:ext uri="{FF2B5EF4-FFF2-40B4-BE49-F238E27FC236}">
                <a16:creationId xmlns:a16="http://schemas.microsoft.com/office/drawing/2014/main" xmlns="" id="{F09807A2-41F0-4F43-85D1-3261DB4F8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412" y="5659016"/>
            <a:ext cx="479892" cy="374009"/>
          </a:xfrm>
          <a:prstGeom prst="rect">
            <a:avLst/>
          </a:prstGeom>
          <a:scene3d>
            <a:camera prst="orthographicFront"/>
            <a:lightRig rig="threePt" dir="t"/>
          </a:scene3d>
          <a:sp3d z="38100000"/>
        </p:spPr>
      </p:pic>
    </p:spTree>
    <p:extLst>
      <p:ext uri="{BB962C8B-B14F-4D97-AF65-F5344CB8AC3E}">
        <p14:creationId xmlns:p14="http://schemas.microsoft.com/office/powerpoint/2010/main" val="321071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pic>
        <p:nvPicPr>
          <p:cNvPr id="16388" name="Picture 4" descr="http://www.agroue.com/uploads/thumb/pan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00" b="94000" l="4762" r="94558">
                        <a14:foregroundMark x1="16327" y1="58000" x2="21769" y2="87333"/>
                        <a14:foregroundMark x1="21769" y1="87333" x2="59864" y2="92000"/>
                        <a14:foregroundMark x1="59864" y1="92000" x2="86395" y2="73333"/>
                        <a14:foregroundMark x1="86395" y1="73333" x2="87075" y2="56667"/>
                        <a14:foregroundMark x1="6122" y1="62000" x2="4762" y2="68667"/>
                        <a14:foregroundMark x1="5442" y1="62000" x2="8844" y2="56667"/>
                        <a14:foregroundMark x1="38776" y1="93333" x2="59864" y2="94000"/>
                        <a14:foregroundMark x1="95238" y1="75333" x2="93878" y2="60667"/>
                        <a14:foregroundMark x1="49660" y1="7333" x2="46939" y2="7333"/>
                        <a14:foregroundMark x1="49660" y1="6000" x2="39456" y2="35333"/>
                        <a14:foregroundMark x1="39456" y1="35333" x2="39456" y2="36667"/>
                        <a14:foregroundMark x1="68707" y1="42667" x2="77551" y2="46000"/>
                        <a14:foregroundMark x1="31293" y1="44000" x2="6122" y2="64667"/>
                        <a14:foregroundMark x1="6122" y1="64667" x2="6122" y2="64667"/>
                      </a14:backgroundRemoval>
                    </a14:imgEffect>
                  </a14:imgLayer>
                </a14:imgProps>
              </a:ext>
            </a:extLst>
          </a:blip>
          <a:srcRect/>
          <a:stretch>
            <a:fillRect/>
          </a:stretch>
        </p:blipFill>
        <p:spPr bwMode="auto">
          <a:xfrm>
            <a:off x="9754113" y="3368711"/>
            <a:ext cx="1238084" cy="1482332"/>
          </a:xfrm>
          <a:prstGeom prst="rect">
            <a:avLst/>
          </a:prstGeom>
          <a:noFill/>
        </p:spPr>
      </p:pic>
      <p:pic>
        <p:nvPicPr>
          <p:cNvPr id="16394" name="Picture 10"/>
          <p:cNvPicPr>
            <a:picLocks noChangeAspect="1" noChangeArrowheads="1"/>
          </p:cNvPicPr>
          <p:nvPr/>
        </p:nvPicPr>
        <p:blipFill>
          <a:blip r:embed="rId4">
            <a:clrChange>
              <a:clrFrom>
                <a:srgbClr val="005A9C"/>
              </a:clrFrom>
              <a:clrTo>
                <a:srgbClr val="005A9C">
                  <a:alpha val="0"/>
                </a:srgbClr>
              </a:clrTo>
            </a:clrChange>
          </a:blip>
          <a:srcRect/>
          <a:stretch>
            <a:fillRect/>
          </a:stretch>
        </p:blipFill>
        <p:spPr bwMode="auto">
          <a:xfrm>
            <a:off x="6702505" y="405785"/>
            <a:ext cx="4696412" cy="2854651"/>
          </a:xfrm>
          <a:prstGeom prst="rect">
            <a:avLst/>
          </a:prstGeom>
          <a:noFill/>
          <a:ln w="9525">
            <a:noFill/>
            <a:miter lim="800000"/>
            <a:headEnd/>
            <a:tailEnd/>
          </a:ln>
          <a:effectLst/>
        </p:spPr>
      </p:pic>
      <p:pic>
        <p:nvPicPr>
          <p:cNvPr id="20482" name="Picture 2" descr="ÙØªÙØ¬Ø© Ø¨Ø­Ø« Ø§ÙØµÙØ± Ø¹Ù âªValenta vdlâ¬â"/>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556" b="97222" l="3667" r="91667">
                        <a14:foregroundMark x1="8000" y1="75000" x2="36667" y2="91667"/>
                        <a14:foregroundMark x1="36667" y1="91667" x2="47333" y2="91667"/>
                        <a14:foregroundMark x1="90000" y1="74167" x2="91667" y2="59444"/>
                        <a14:foregroundMark x1="45667" y1="7778" x2="48000" y2="5556"/>
                        <a14:foregroundMark x1="49667" y1="5556" x2="51667" y2="8333"/>
                        <a14:foregroundMark x1="58333" y1="15556" x2="55000" y2="12778"/>
                        <a14:foregroundMark x1="8000" y1="56667" x2="4667" y2="69444"/>
                        <a14:foregroundMark x1="3667" y1="63056" x2="7000" y2="56667"/>
                        <a14:foregroundMark x1="49000" y1="97222" x2="45667" y2="96667"/>
                      </a14:backgroundRemoval>
                    </a14:imgEffect>
                  </a14:imgLayer>
                </a14:imgProps>
              </a:ext>
            </a:extLst>
          </a:blip>
          <a:srcRect/>
          <a:stretch>
            <a:fillRect/>
          </a:stretch>
        </p:blipFill>
        <p:spPr bwMode="auto">
          <a:xfrm>
            <a:off x="7815434" y="3465053"/>
            <a:ext cx="1235277" cy="1482332"/>
          </a:xfrm>
          <a:prstGeom prst="rect">
            <a:avLst/>
          </a:prstGeom>
          <a:noFill/>
        </p:spPr>
      </p:pic>
      <p:pic>
        <p:nvPicPr>
          <p:cNvPr id="20484" name="Picture 4" descr="ÙØªÙØ¬Ø© Ø¨Ø­Ø« Ø§ÙØµÙØ± Ø¹Ù âªValenta vdlâ¬â"/>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450" b="96458" l="1942" r="96117">
                        <a14:foregroundMark x1="8010" y1="40327" x2="8495" y2="38965"/>
                        <a14:foregroundMark x1="8010" y1="46049" x2="6311" y2="40327"/>
                        <a14:foregroundMark x1="5097" y1="81744" x2="18689" y2="97820"/>
                        <a14:foregroundMark x1="18689" y1="97820" x2="33252" y2="96458"/>
                        <a14:foregroundMark x1="33252" y1="96458" x2="34223" y2="96458"/>
                        <a14:foregroundMark x1="56796" y1="78202" x2="53883" y2="77384"/>
                        <a14:foregroundMark x1="34223" y1="64850" x2="30583" y2="64850"/>
                        <a14:foregroundMark x1="40777" y1="60763" x2="38107" y2="61308"/>
                        <a14:foregroundMark x1="68689" y1="13896" x2="87379" y2="5450"/>
                        <a14:foregroundMark x1="76214" y1="5995" x2="91019" y2="5995"/>
                        <a14:foregroundMark x1="96117" y1="12534" x2="94660" y2="6812"/>
                        <a14:foregroundMark x1="83495" y1="24251" x2="77670" y2="17984"/>
                        <a14:foregroundMark x1="92718" y1="17984" x2="89563" y2="16621"/>
                        <a14:foregroundMark x1="1942" y1="85831" x2="2670" y2="81744"/>
                        <a14:foregroundMark x1="52670" y1="5995" x2="51942" y2="8174"/>
                        <a14:foregroundMark x1="60922" y1="90736" x2="55340" y2="94823"/>
                        <a14:foregroundMark x1="61893" y1="88556" x2="62379" y2="83651"/>
                        <a14:foregroundMark x1="2427" y1="61035" x2="2427" y2="61035"/>
                        <a14:backgroundMark x1="243" y1="4632" x2="243" y2="52316"/>
                        <a14:backgroundMark x1="243" y1="65668" x2="243" y2="76839"/>
                        <a14:backgroundMark x1="485" y1="99183" x2="243" y2="96458"/>
                        <a14:backgroundMark x1="485" y1="55313" x2="485" y2="55313"/>
                        <a14:backgroundMark x1="485" y1="54496" x2="485" y2="54496"/>
                        <a14:backgroundMark x1="485" y1="53406" x2="485" y2="53406"/>
                        <a14:backgroundMark x1="485" y1="52589" x2="485" y2="52589"/>
                        <a14:backgroundMark x1="243" y1="63488" x2="243" y2="63488"/>
                        <a14:backgroundMark x1="243" y1="61580" x2="243" y2="61580"/>
                        <a14:backgroundMark x1="243" y1="62125" x2="243" y2="62125"/>
                        <a14:backgroundMark x1="485" y1="62670" x2="485" y2="62670"/>
                        <a14:backgroundMark x1="243" y1="64305" x2="243" y2="64305"/>
                        <a14:backgroundMark x1="243" y1="65123" x2="243" y2="65123"/>
                        <a14:backgroundMark x1="0" y1="64850" x2="0" y2="64850"/>
                        <a14:backgroundMark x1="243" y1="62943" x2="243" y2="62943"/>
                        <a14:backgroundMark x1="0" y1="64305" x2="243" y2="67847"/>
                        <a14:backgroundMark x1="485" y1="65395" x2="0" y2="80109"/>
                        <a14:backgroundMark x1="243" y1="81744" x2="243" y2="81744"/>
                        <a14:backgroundMark x1="243" y1="87193" x2="243" y2="87193"/>
                        <a14:backgroundMark x1="243" y1="85831" x2="243" y2="85831"/>
                        <a14:backgroundMark x1="485" y1="2725" x2="485" y2="2725"/>
                        <a14:backgroundMark x1="485" y1="2725" x2="485" y2="2725"/>
                        <a14:backgroundMark x1="243" y1="3815" x2="243" y2="3815"/>
                        <a14:backgroundMark x1="485" y1="2180" x2="485" y2="2180"/>
                        <a14:backgroundMark x1="485" y1="2725" x2="485" y2="1907"/>
                        <a14:backgroundMark x1="243" y1="1907" x2="0" y2="7902"/>
                        <a14:backgroundMark x1="728" y1="24523" x2="0" y2="54768"/>
                      </a14:backgroundRemoval>
                    </a14:imgEffect>
                  </a14:imgLayer>
                </a14:imgProps>
              </a:ext>
            </a:extLst>
          </a:blip>
          <a:srcRect/>
          <a:stretch>
            <a:fillRect/>
          </a:stretch>
        </p:blipFill>
        <p:spPr bwMode="auto">
          <a:xfrm>
            <a:off x="8310502" y="4947386"/>
            <a:ext cx="2166787" cy="1504992"/>
          </a:xfrm>
          <a:prstGeom prst="rect">
            <a:avLst/>
          </a:prstGeom>
          <a:noFill/>
        </p:spPr>
      </p:pic>
      <p:sp>
        <p:nvSpPr>
          <p:cNvPr id="2" name="TextBox 1">
            <a:extLst>
              <a:ext uri="{FF2B5EF4-FFF2-40B4-BE49-F238E27FC236}">
                <a16:creationId xmlns:a16="http://schemas.microsoft.com/office/drawing/2014/main" xmlns="" id="{279F9874-A581-4D11-AA46-DFFDD179F091}"/>
              </a:ext>
            </a:extLst>
          </p:cNvPr>
          <p:cNvSpPr txBox="1"/>
          <p:nvPr/>
        </p:nvSpPr>
        <p:spPr>
          <a:xfrm>
            <a:off x="428107" y="864341"/>
            <a:ext cx="7387327" cy="5386090"/>
          </a:xfrm>
          <a:prstGeom prst="rect">
            <a:avLst/>
          </a:prstGeom>
          <a:noFill/>
        </p:spPr>
        <p:txBody>
          <a:bodyPr wrap="square" rtlCol="0">
            <a:spAutoFit/>
          </a:bodyPr>
          <a:lstStyle/>
          <a:p>
            <a:pPr fontAlgn="base">
              <a:spcBef>
                <a:spcPct val="0"/>
              </a:spcBef>
              <a:spcAft>
                <a:spcPct val="0"/>
              </a:spcAft>
            </a:pPr>
            <a:r>
              <a:rPr lang="en-US" sz="2400" b="1" dirty="0">
                <a:solidFill>
                  <a:srgbClr val="92D050"/>
                </a:solidFill>
                <a:latin typeface="Tahoma" pitchFamily="34" charset="0"/>
                <a:cs typeface="Tahoma" pitchFamily="34" charset="0"/>
              </a:rPr>
              <a:t>Our Equipments </a:t>
            </a:r>
          </a:p>
          <a:p>
            <a:r>
              <a:rPr lang="en-US" sz="2800" b="1" u="sng" dirty="0">
                <a:solidFill>
                  <a:schemeClr val="bg1">
                    <a:lumMod val="85000"/>
                  </a:schemeClr>
                </a:solidFill>
              </a:rPr>
              <a:t>Poultry</a:t>
            </a:r>
            <a:r>
              <a:rPr lang="en-US" sz="2800" u="sng" dirty="0">
                <a:solidFill>
                  <a:schemeClr val="bg1">
                    <a:lumMod val="85000"/>
                  </a:schemeClr>
                </a:solidFill>
              </a:rPr>
              <a:t> </a:t>
            </a:r>
          </a:p>
          <a:p>
            <a:pPr algn="ctr" fontAlgn="base">
              <a:spcBef>
                <a:spcPct val="0"/>
              </a:spcBef>
              <a:spcAft>
                <a:spcPct val="0"/>
              </a:spcAft>
            </a:pPr>
            <a:r>
              <a:rPr lang="en-US" sz="2400" b="1" dirty="0">
                <a:solidFill>
                  <a:srgbClr val="92D050"/>
                </a:solidFill>
                <a:latin typeface="Tahoma" pitchFamily="34" charset="0"/>
                <a:cs typeface="Tahoma" pitchFamily="34" charset="0"/>
              </a:rPr>
              <a:t>1.1-Broiler Equipments</a:t>
            </a:r>
          </a:p>
          <a:p>
            <a:pPr fontAlgn="base">
              <a:spcBef>
                <a:spcPct val="0"/>
              </a:spcBef>
              <a:spcAft>
                <a:spcPct val="0"/>
              </a:spcAft>
              <a:buClr>
                <a:srgbClr val="92D050"/>
              </a:buClr>
            </a:pPr>
            <a:r>
              <a:rPr lang="en-US" sz="2400" b="1" dirty="0">
                <a:solidFill>
                  <a:schemeClr val="bg1">
                    <a:lumMod val="85000"/>
                  </a:schemeClr>
                </a:solidFill>
              </a:rPr>
              <a:t>Pan Feeding System :</a:t>
            </a:r>
          </a:p>
          <a:p>
            <a:pPr marL="285750" indent="-285750" eaLnBrk="0" fontAlgn="base" hangingPunct="0">
              <a:spcBef>
                <a:spcPct val="0"/>
              </a:spcBef>
              <a:spcAft>
                <a:spcPct val="0"/>
              </a:spcAft>
              <a:buClr>
                <a:srgbClr val="92D050"/>
              </a:buClr>
              <a:buFont typeface="Wingdings" panose="05000000000000000000" pitchFamily="2" charset="2"/>
              <a:buChar char="Ø"/>
            </a:pPr>
            <a:r>
              <a:rPr lang="en-US" sz="1600" b="1" dirty="0" smtClean="0">
                <a:solidFill>
                  <a:schemeClr val="bg1">
                    <a:lumMod val="85000"/>
                  </a:schemeClr>
                </a:solidFill>
              </a:rPr>
              <a:t> Reliable </a:t>
            </a:r>
            <a:r>
              <a:rPr lang="en-US" sz="1600" b="1" dirty="0">
                <a:solidFill>
                  <a:schemeClr val="bg1">
                    <a:lumMod val="85000"/>
                  </a:schemeClr>
                </a:solidFill>
              </a:rPr>
              <a:t>and simply designed.</a:t>
            </a:r>
            <a:br>
              <a:rPr lang="en-US" sz="1600" b="1" dirty="0">
                <a:solidFill>
                  <a:schemeClr val="bg1">
                    <a:lumMod val="85000"/>
                  </a:schemeClr>
                </a:solidFill>
              </a:rPr>
            </a:br>
            <a:r>
              <a:rPr lang="en-US" sz="1600" b="1" dirty="0">
                <a:solidFill>
                  <a:schemeClr val="bg1">
                    <a:lumMod val="85000"/>
                  </a:schemeClr>
                </a:solidFill>
              </a:rPr>
              <a:t>Enhances performance.</a:t>
            </a:r>
            <a:br>
              <a:rPr lang="en-US" sz="1600" b="1" dirty="0">
                <a:solidFill>
                  <a:schemeClr val="bg1">
                    <a:lumMod val="85000"/>
                  </a:schemeClr>
                </a:solidFill>
              </a:rPr>
            </a:br>
            <a:r>
              <a:rPr lang="en-US" sz="1600" b="1" dirty="0">
                <a:solidFill>
                  <a:schemeClr val="bg1">
                    <a:lumMod val="85000"/>
                  </a:schemeClr>
                </a:solidFill>
              </a:rPr>
              <a:t>Assuring high feeding efficiency.</a:t>
            </a:r>
            <a:br>
              <a:rPr lang="en-US" sz="1600" b="1" dirty="0">
                <a:solidFill>
                  <a:schemeClr val="bg1">
                    <a:lumMod val="85000"/>
                  </a:schemeClr>
                </a:solidFill>
              </a:rPr>
            </a:br>
            <a:r>
              <a:rPr lang="en-US" sz="1600" b="1" dirty="0">
                <a:solidFill>
                  <a:schemeClr val="bg1">
                    <a:lumMod val="85000"/>
                  </a:schemeClr>
                </a:solidFill>
              </a:rPr>
              <a:t>Reduce OPEX and fast </a:t>
            </a:r>
            <a:r>
              <a:rPr lang="en-US" sz="1600" b="1" dirty="0" smtClean="0">
                <a:solidFill>
                  <a:schemeClr val="bg1">
                    <a:lumMod val="85000"/>
                  </a:schemeClr>
                </a:solidFill>
              </a:rPr>
              <a:t>ROI</a:t>
            </a:r>
            <a:endParaRPr lang="en-US" sz="1600" b="1" dirty="0">
              <a:solidFill>
                <a:schemeClr val="bg1">
                  <a:lumMod val="85000"/>
                </a:schemeClr>
              </a:solidFill>
            </a:endParaRPr>
          </a:p>
          <a:p>
            <a:pPr algn="just" fontAlgn="base">
              <a:spcBef>
                <a:spcPct val="0"/>
              </a:spcBef>
              <a:spcAft>
                <a:spcPct val="0"/>
              </a:spcAft>
              <a:buClr>
                <a:srgbClr val="92D050"/>
              </a:buClr>
            </a:pPr>
            <a:r>
              <a:rPr lang="en-US" sz="1600" b="1" dirty="0" smtClean="0">
                <a:solidFill>
                  <a:schemeClr val="bg1">
                    <a:lumMod val="85000"/>
                  </a:schemeClr>
                </a:solidFill>
              </a:rPr>
              <a:t> </a:t>
            </a:r>
            <a:r>
              <a:rPr lang="en-US" sz="2000" b="1" dirty="0">
                <a:solidFill>
                  <a:schemeClr val="bg1">
                    <a:lumMod val="85000"/>
                  </a:schemeClr>
                </a:solidFill>
              </a:rPr>
              <a:t>It’s Features:</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The spiral feeding line is complete with stainless steel drives units.</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Stainless steel load hopper with electronic limit switch.</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Stainless steel Intermediate limit switch positioned over the pan.</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A special dispensing system which avoids wasting any feed.</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Our pan is made of special tough and version plastic.</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It is impact-proof &amp; extremely resistant for the cleaning products.</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The pan is easy to mount, dismount and clean.</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The control of feed level is so easy for each single pan and the feed is evenly distributed.</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Our pan is composed of five different elements.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4" name="Rectangle 3"/>
          <p:cNvSpPr/>
          <p:nvPr/>
        </p:nvSpPr>
        <p:spPr>
          <a:xfrm>
            <a:off x="589528" y="1382421"/>
            <a:ext cx="7320002" cy="4401205"/>
          </a:xfrm>
          <a:prstGeom prst="rect">
            <a:avLst/>
          </a:prstGeom>
        </p:spPr>
        <p:txBody>
          <a:bodyPr wrap="square">
            <a:spAutoFit/>
          </a:bodyPr>
          <a:lstStyle/>
          <a:p>
            <a:pPr algn="ctr" fontAlgn="base">
              <a:spcBef>
                <a:spcPct val="0"/>
              </a:spcBef>
              <a:spcAft>
                <a:spcPct val="0"/>
              </a:spcAft>
            </a:pPr>
            <a:r>
              <a:rPr lang="en-US" sz="2400" b="1" dirty="0">
                <a:solidFill>
                  <a:srgbClr val="92D050"/>
                </a:solidFill>
                <a:latin typeface="Tahoma" pitchFamily="34" charset="0"/>
                <a:cs typeface="Tahoma" pitchFamily="34" charset="0"/>
              </a:rPr>
              <a:t>1.2-Breeder </a:t>
            </a:r>
            <a:r>
              <a:rPr lang="en-US" sz="2400" b="1" dirty="0" smtClean="0">
                <a:solidFill>
                  <a:srgbClr val="92D050"/>
                </a:solidFill>
                <a:latin typeface="Tahoma" pitchFamily="34" charset="0"/>
                <a:cs typeface="Tahoma" pitchFamily="34" charset="0"/>
              </a:rPr>
              <a:t>Equipment</a:t>
            </a:r>
            <a:endParaRPr lang="en-US" sz="2400" b="1" dirty="0">
              <a:solidFill>
                <a:srgbClr val="92D050"/>
              </a:solidFill>
              <a:latin typeface="Tahoma" pitchFamily="34" charset="0"/>
              <a:cs typeface="Tahoma" pitchFamily="34" charset="0"/>
            </a:endParaRPr>
          </a:p>
          <a:p>
            <a:r>
              <a:rPr lang="en-US" sz="2400" b="1" dirty="0" smtClean="0">
                <a:solidFill>
                  <a:schemeClr val="bg1">
                    <a:lumMod val="85000"/>
                  </a:schemeClr>
                </a:solidFill>
              </a:rPr>
              <a:t>Chain </a:t>
            </a:r>
            <a:r>
              <a:rPr lang="en-US" sz="2400" b="1" dirty="0">
                <a:solidFill>
                  <a:schemeClr val="bg1">
                    <a:lumMod val="85000"/>
                  </a:schemeClr>
                </a:solidFill>
              </a:rPr>
              <a:t>Feeding System</a:t>
            </a:r>
          </a:p>
          <a:p>
            <a:pPr marL="342900" indent="-342900" eaLnBrk="0" fontAlgn="base" hangingPunct="0">
              <a:spcBef>
                <a:spcPct val="0"/>
              </a:spcBef>
              <a:spcAft>
                <a:spcPct val="0"/>
              </a:spcAft>
              <a:buClr>
                <a:srgbClr val="92D050"/>
              </a:buClr>
              <a:buSzPct val="150000"/>
              <a:buFont typeface="Wingdings" panose="05000000000000000000" pitchFamily="2" charset="2"/>
              <a:buChar char="v"/>
            </a:pPr>
            <a:r>
              <a:rPr lang="en-US" sz="1600" b="1" dirty="0">
                <a:solidFill>
                  <a:schemeClr val="bg1">
                    <a:lumMod val="85000"/>
                  </a:schemeClr>
                </a:solidFill>
              </a:rPr>
              <a:t>Our chain feeding system is designed to ensure the excellent feed flow then even feed distribution and same feed access for all birds. More egg production and the best feed conversion will be attained with our system.</a:t>
            </a:r>
          </a:p>
          <a:p>
            <a:pPr marL="342900" indent="-342900" eaLnBrk="0" fontAlgn="base" hangingPunct="0">
              <a:spcBef>
                <a:spcPct val="0"/>
              </a:spcBef>
              <a:spcAft>
                <a:spcPct val="0"/>
              </a:spcAft>
              <a:buClr>
                <a:srgbClr val="92D050"/>
              </a:buClr>
              <a:buSzPct val="150000"/>
              <a:buFont typeface="Wingdings" panose="05000000000000000000" pitchFamily="2" charset="2"/>
              <a:buChar char="v"/>
            </a:pPr>
            <a:r>
              <a:rPr lang="en-US" sz="1600" b="1" dirty="0">
                <a:solidFill>
                  <a:schemeClr val="bg1">
                    <a:lumMod val="85000"/>
                  </a:schemeClr>
                </a:solidFill>
              </a:rPr>
              <a:t>Robust and durable system due to the highest quality of materials, while as for the operation efficiency will be to the highest level based on a unique design and technical features.</a:t>
            </a:r>
          </a:p>
          <a:p>
            <a:pPr algn="just"/>
            <a:endParaRPr lang="en-US" sz="2000" b="1" dirty="0">
              <a:solidFill>
                <a:schemeClr val="bg1">
                  <a:lumMod val="85000"/>
                </a:schemeClr>
              </a:solidFill>
            </a:endParaRPr>
          </a:p>
          <a:p>
            <a:pPr algn="just"/>
            <a:r>
              <a:rPr lang="en-US" sz="2000" b="1" dirty="0">
                <a:solidFill>
                  <a:schemeClr val="bg1">
                    <a:lumMod val="85000"/>
                  </a:schemeClr>
                </a:solidFill>
              </a:rPr>
              <a:t>It’s Features:</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smtClean="0">
                <a:solidFill>
                  <a:schemeClr val="bg1">
                    <a:lumMod val="85000"/>
                  </a:schemeClr>
                </a:solidFill>
              </a:rPr>
              <a:t>Stainless </a:t>
            </a:r>
            <a:r>
              <a:rPr lang="en-US" sz="1600" b="1" dirty="0">
                <a:solidFill>
                  <a:schemeClr val="bg1">
                    <a:lumMod val="85000"/>
                  </a:schemeClr>
                </a:solidFill>
              </a:rPr>
              <a:t>steel drive units for our chain conveyor complete  with gear motor.</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 Reinforced-fiberglass casing that completely encloses the  drive unit.</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 Loading hopper with spiral actuated by chain.</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 Stainless steel load hopper with cover and  reinforced fiberglass silo connection.</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 Corners 90° both aluminum and plastic.          </a:t>
            </a:r>
          </a:p>
          <a:p>
            <a:pPr marL="342900" indent="-342900" eaLnBrk="0" fontAlgn="base" hangingPunct="0">
              <a:spcBef>
                <a:spcPct val="0"/>
              </a:spcBef>
              <a:spcAft>
                <a:spcPct val="0"/>
              </a:spcAft>
              <a:buClr>
                <a:srgbClr val="92D050"/>
              </a:buClr>
              <a:buSzPct val="150000"/>
              <a:buFont typeface="Wingdings" panose="05000000000000000000" pitchFamily="2" charset="2"/>
              <a:buChar char="Ø"/>
            </a:pPr>
            <a:r>
              <a:rPr lang="en-US" sz="1600" b="1" dirty="0">
                <a:solidFill>
                  <a:schemeClr val="bg1">
                    <a:lumMod val="85000"/>
                  </a:schemeClr>
                </a:solidFill>
              </a:rPr>
              <a:t> Electrical board for automatic control of the equipment.</a:t>
            </a:r>
          </a:p>
        </p:txBody>
      </p:sp>
      <p:pic>
        <p:nvPicPr>
          <p:cNvPr id="17410" name="Picture 2" descr="http://www.agroue.com/uploads/chain3.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97" b="89697" l="2643" r="95595">
                        <a14:foregroundMark x1="9692" y1="47879" x2="9692" y2="60000"/>
                        <a14:foregroundMark x1="6167" y1="66061" x2="5727" y2="62424"/>
                        <a14:foregroundMark x1="11013" y1="38182" x2="13216" y2="32121"/>
                        <a14:foregroundMark x1="12775" y1="29697" x2="13216" y2="28485"/>
                        <a14:foregroundMark x1="15419" y1="29697" x2="13656" y2="29091"/>
                        <a14:foregroundMark x1="85022" y1="47273" x2="95154" y2="73333"/>
                        <a14:foregroundMark x1="87225" y1="38182" x2="85463" y2="32727"/>
                        <a14:foregroundMark x1="95154" y1="58788" x2="95154" y2="69697"/>
                        <a14:foregroundMark x1="95595" y1="75758" x2="94273" y2="72727"/>
                        <a14:foregroundMark x1="81938" y1="75152" x2="79295" y2="66061"/>
                        <a14:foregroundMark x1="17181" y1="60000" x2="17181" y2="51515"/>
                        <a14:foregroundMark x1="3084" y1="69091" x2="2643" y2="58788"/>
                        <a14:foregroundMark x1="12775" y1="41818" x2="17181" y2="28485"/>
                        <a14:foregroundMark x1="16740" y1="31515" x2="22467" y2="29697"/>
                        <a14:foregroundMark x1="16740" y1="49697" x2="16300" y2="41212"/>
                        <a14:foregroundMark x1="78855" y1="33939" x2="80617" y2="32727"/>
                        <a14:foregroundMark x1="81498" y1="50909" x2="78855" y2="41818"/>
                        <a14:foregroundMark x1="81057" y1="53333" x2="79736" y2="36970"/>
                        <a14:foregroundMark x1="17181" y1="49697" x2="18062" y2="44848"/>
                      </a14:backgroundRemoval>
                    </a14:imgEffect>
                  </a14:imgLayer>
                </a14:imgProps>
              </a:ext>
            </a:extLst>
          </a:blip>
          <a:srcRect/>
          <a:stretch>
            <a:fillRect/>
          </a:stretch>
        </p:blipFill>
        <p:spPr bwMode="auto">
          <a:xfrm>
            <a:off x="7797615" y="2257407"/>
            <a:ext cx="2179521" cy="1584234"/>
          </a:xfrm>
          <a:prstGeom prst="rect">
            <a:avLst/>
          </a:prstGeom>
          <a:noFill/>
        </p:spPr>
      </p:pic>
      <p:pic>
        <p:nvPicPr>
          <p:cNvPr id="1741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08" b="95489" l="4401" r="96822">
                        <a14:foregroundMark x1="10024" y1="10526" x2="11669" y2="36936"/>
                        <a14:foregroundMark x1="11438" y1="46394" x2="4401" y2="51128"/>
                        <a14:foregroundMark x1="17115" y1="10150" x2="17115" y2="7895"/>
                        <a14:foregroundMark x1="32352" y1="28947" x2="32518" y2="30451"/>
                        <a14:foregroundMark x1="31838" y1="24276" x2="32222" y2="27764"/>
                        <a14:foregroundMark x1="30495" y1="12098" x2="31694" y2="22974"/>
                        <a14:foregroundMark x1="96556" y1="70540" x2="96822" y2="70301"/>
                        <a14:foregroundMark x1="57570" y1="91383" x2="56479" y2="95489"/>
                        <a14:foregroundMark x1="62229" y1="73846" x2="61939" y2="74936"/>
                        <a14:foregroundMark x1="63570" y1="68797" x2="62800" y2="71693"/>
                        <a14:foregroundMark x1="15403" y1="43985" x2="15403" y2="43985"/>
                        <a14:foregroundMark x1="15403" y1="43985" x2="15403" y2="43985"/>
                        <a14:foregroundMark x1="15403" y1="43985" x2="14181" y2="44737"/>
                        <a14:foregroundMark x1="16137" y1="44361" x2="17604" y2="43609"/>
                        <a14:foregroundMark x1="17848" y1="44737" x2="14181" y2="46241"/>
                        <a14:foregroundMark x1="21027" y1="42481" x2="18582" y2="43985"/>
                        <a14:foregroundMark x1="22494" y1="42105" x2="21516" y2="42857"/>
                        <a14:foregroundMark x1="23472" y1="41353" x2="22494" y2="42105"/>
                        <a14:foregroundMark x1="24939" y1="40602" x2="23716" y2="40602"/>
                        <a14:foregroundMark x1="27628" y1="44737" x2="29584" y2="44737"/>
                        <a14:foregroundMark x1="25917" y1="46617" x2="24205" y2="45489"/>
                        <a14:foregroundMark x1="31051" y1="43985" x2="30562" y2="44361"/>
                        <a14:foregroundMark x1="63826" y1="80178" x2="63570" y2="90226"/>
                        <a14:foregroundMark x1="63867" y1="78571" x2="63880" y2="78048"/>
                        <a14:foregroundMark x1="64059" y1="71053" x2="63982" y2="74060"/>
                        <a14:foregroundMark x1="30562" y1="6391" x2="30562" y2="7895"/>
                        <a14:foregroundMark x1="31051" y1="12406" x2="30562" y2="7519"/>
                        <a14:foregroundMark x1="31540" y1="9023" x2="30318" y2="6015"/>
                        <a14:foregroundMark x1="30562" y1="6767" x2="30562" y2="9774"/>
                        <a14:foregroundMark x1="36186" y1="4511" x2="37164" y2="9398"/>
                        <a14:foregroundMark x1="37164" y1="9774" x2="36919" y2="5263"/>
                        <a14:foregroundMark x1="37653" y1="16917" x2="36919" y2="10902"/>
                        <a14:foregroundMark x1="17115" y1="36090" x2="17115" y2="36090"/>
                        <a14:foregroundMark x1="16870" y1="40602" x2="16870" y2="40602"/>
                        <a14:backgroundMark x1="51345" y1="28947" x2="51345" y2="28947"/>
                        <a14:backgroundMark x1="53790" y1="30075" x2="53790" y2="30075"/>
                        <a14:backgroundMark x1="56479" y1="31955" x2="56479" y2="31955"/>
                        <a14:backgroundMark x1="59658" y1="33459" x2="59658" y2="33459"/>
                        <a14:backgroundMark x1="65037" y1="37218" x2="65037" y2="37218"/>
                        <a14:backgroundMark x1="67726" y1="38346" x2="67726" y2="38346"/>
                        <a14:backgroundMark x1="77017" y1="43233" x2="77017" y2="43233"/>
                        <a14:backgroundMark x1="73594" y1="41353" x2="73594" y2="41353"/>
                        <a14:backgroundMark x1="22494" y1="37970" x2="22494" y2="37970"/>
                        <a14:backgroundMark x1="27873" y1="42105" x2="27873" y2="42105"/>
                        <a14:backgroundMark x1="25917" y1="26692" x2="25917" y2="26692"/>
                        <a14:backgroundMark x1="23472" y1="24812" x2="23472" y2="24812"/>
                        <a14:backgroundMark x1="21027" y1="23684" x2="21027" y2="23684"/>
                        <a14:backgroundMark x1="19315" y1="22932" x2="19315" y2="22932"/>
                        <a14:backgroundMark x1="39609" y1="22932" x2="39609" y2="22932"/>
                        <a14:backgroundMark x1="41809" y1="23684" x2="41809" y2="23684"/>
                        <a14:backgroundMark x1="43765" y1="24812" x2="43765" y2="24812"/>
                        <a14:backgroundMark x1="46699" y1="26692" x2="46699" y2="26692"/>
                        <a14:backgroundMark x1="49144" y1="27820" x2="49144" y2="27820"/>
                        <a14:backgroundMark x1="83130" y1="46992" x2="83130" y2="46992"/>
                        <a14:backgroundMark x1="79707" y1="44737" x2="79707" y2="44737"/>
                        <a14:backgroundMark x1="59169" y1="84962" x2="59169" y2="84962"/>
                        <a14:backgroundMark x1="59531" y1="85395" x2="58924" y2="87594"/>
                        <a14:backgroundMark x1="62404" y1="70953" x2="62347" y2="69549"/>
                        <a14:backgroundMark x1="62893" y1="70982" x2="63081" y2="69925"/>
                        <a14:backgroundMark x1="59169" y1="87594" x2="56968" y2="90602"/>
                        <a14:backgroundMark x1="90465" y1="72932" x2="90220" y2="71429"/>
                        <a14:backgroundMark x1="85819" y1="75564" x2="84597" y2="78195"/>
                        <a14:backgroundMark x1="85086" y1="78195" x2="85330" y2="71053"/>
                        <a14:backgroundMark x1="12958" y1="36090" x2="14153" y2="40135"/>
                        <a14:backgroundMark x1="15241" y1="36090" x2="15648" y2="35714"/>
                        <a14:backgroundMark x1="13203" y1="37970" x2="15241" y2="36090"/>
                        <a14:backgroundMark x1="20049" y1="37594" x2="18582" y2="36466"/>
                        <a14:backgroundMark x1="27384" y1="27820" x2="27384" y2="27820"/>
                        <a14:backgroundMark x1="29340" y1="28947" x2="29340" y2="28947"/>
                        <a14:backgroundMark x1="29829" y1="28947" x2="30073" y2="30075"/>
                        <a14:backgroundMark x1="86308" y1="47744" x2="86308" y2="47744"/>
                        <a14:backgroundMark x1="89976" y1="50000" x2="89976" y2="50000"/>
                        <a14:backgroundMark x1="89976" y1="48120" x2="89976" y2="48120"/>
                        <a14:backgroundMark x1="86308" y1="75188" x2="86308" y2="75188"/>
                        <a14:backgroundMark x1="86308" y1="74060" x2="86308" y2="74060"/>
                        <a14:backgroundMark x1="86308" y1="75940" x2="86308" y2="72932"/>
                        <a14:backgroundMark x1="85575" y1="77820" x2="86064" y2="69173"/>
                        <a14:backgroundMark x1="85575" y1="78195" x2="84108" y2="80451"/>
                        <a14:backgroundMark x1="37988" y1="3683" x2="37897" y2="1504"/>
                        <a14:backgroundMark x1="38386" y1="13158" x2="38208" y2="8919"/>
                        <a14:backgroundMark x1="38875" y1="9398" x2="38142" y2="13534"/>
                        <a14:backgroundMark x1="37505" y1="3905" x2="37164" y2="2632"/>
                        <a14:backgroundMark x1="38875" y1="9023" x2="38777" y2="8658"/>
                        <a14:backgroundMark x1="38631" y1="12030" x2="38011" y2="9010"/>
                        <a14:backgroundMark x1="39120" y1="12406" x2="38387" y2="8837"/>
                        <a14:backgroundMark x1="38142" y1="10902" x2="38059" y2="8988"/>
                        <a14:backgroundMark x1="27628" y1="10150" x2="28257" y2="9774"/>
                        <a14:backgroundMark x1="32274" y1="21805" x2="32518" y2="19173"/>
                        <a14:backgroundMark x1="32029" y1="22932" x2="32274" y2="24060"/>
                        <a14:backgroundMark x1="67482" y1="74060" x2="67482" y2="78571"/>
                        <a14:backgroundMark x1="62103" y1="75564" x2="62103" y2="74060"/>
                        <a14:backgroundMark x1="61858" y1="77444" x2="62347" y2="72932"/>
                        <a14:backgroundMark x1="62836" y1="75564" x2="62592" y2="72180"/>
                        <a14:backgroundMark x1="66504" y1="71053" x2="66259" y2="70301"/>
                        <a14:backgroundMark x1="18582" y1="25940" x2="18582" y2="25940"/>
                        <a14:backgroundMark x1="20293" y1="27444" x2="20293" y2="27444"/>
                        <a14:backgroundMark x1="22983" y1="29323" x2="22983" y2="29323"/>
                        <a14:backgroundMark x1="22494" y1="29323" x2="22494" y2="29323"/>
                        <a14:backgroundMark x1="22249" y1="28947" x2="22249" y2="28947"/>
                        <a14:backgroundMark x1="15892" y1="24436" x2="15892" y2="24436"/>
                        <a14:backgroundMark x1="15892" y1="25188" x2="15892" y2="25188"/>
                        <a14:backgroundMark x1="62103" y1="34211" x2="62103" y2="34211"/>
                        <a14:backgroundMark x1="84841" y1="46617" x2="84841" y2="46617"/>
                        <a14:backgroundMark x1="84597" y1="44361" x2="84597" y2="44361"/>
                        <a14:backgroundMark x1="81418" y1="43233" x2="81418" y2="43233"/>
                        <a14:backgroundMark x1="78240" y1="40977" x2="78240" y2="40977"/>
                        <a14:backgroundMark x1="74572" y1="39474" x2="74572" y2="39474"/>
                        <a14:backgroundMark x1="69682" y1="39098" x2="69682" y2="39098"/>
                        <a14:backgroundMark x1="73594" y1="46992" x2="79707" y2="52256"/>
                        <a14:backgroundMark x1="86553" y1="53759" x2="87286" y2="42857"/>
                        <a14:backgroundMark x1="85086" y1="54511" x2="83130" y2="48120"/>
                        <a14:backgroundMark x1="84108" y1="51880" x2="79707" y2="52256"/>
                        <a14:backgroundMark x1="77995" y1="48872" x2="83374" y2="58647"/>
                        <a14:backgroundMark x1="80440" y1="55639" x2="92421" y2="27068"/>
                        <a14:backgroundMark x1="92421" y1="27068" x2="95844" y2="63534"/>
                        <a14:backgroundMark x1="95844" y1="63534" x2="91443" y2="21805"/>
                        <a14:backgroundMark x1="91443" y1="21805" x2="91932" y2="63534"/>
                        <a14:backgroundMark x1="91932" y1="63534" x2="82641" y2="83459"/>
                        <a14:backgroundMark x1="88264" y1="79323" x2="92421" y2="72556"/>
                        <a14:backgroundMark x1="92176" y1="74436" x2="95355" y2="71805"/>
                        <a14:backgroundMark x1="93154" y1="77068" x2="92176" y2="74812"/>
                        <a14:backgroundMark x1="92665" y1="74436" x2="91198" y2="75564"/>
                        <a14:backgroundMark x1="96822" y1="70301" x2="98044" y2="69173"/>
                        <a14:backgroundMark x1="96333" y1="70301" x2="95110" y2="72556"/>
                        <a14:backgroundMark x1="81663" y1="85714" x2="83619" y2="83083"/>
                        <a14:backgroundMark x1="83130" y1="85714" x2="83130" y2="87594"/>
                        <a14:backgroundMark x1="83619" y1="86466" x2="84352" y2="83459"/>
                        <a14:backgroundMark x1="82396" y1="86466" x2="84352" y2="81955"/>
                        <a14:backgroundMark x1="82152" y1="84586" x2="84597" y2="72932"/>
                        <a14:backgroundMark x1="73105" y1="36090" x2="73105" y2="40602"/>
                        <a14:backgroundMark x1="25428" y1="42105" x2="25428" y2="42105"/>
                      </a14:backgroundRemoval>
                    </a14:imgEffect>
                    <a14:imgEffect>
                      <a14:sharpenSoften amount="50000"/>
                    </a14:imgEffect>
                  </a14:imgLayer>
                </a14:imgProps>
              </a:ext>
              <a:ext uri="{28A0092B-C50C-407E-A947-70E740481C1C}">
                <a14:useLocalDpi xmlns:a14="http://schemas.microsoft.com/office/drawing/2010/main" val="0"/>
              </a:ext>
            </a:extLst>
          </a:blip>
          <a:srcRect/>
          <a:stretch/>
        </p:blipFill>
        <p:spPr bwMode="auto">
          <a:xfrm>
            <a:off x="9764699" y="1997167"/>
            <a:ext cx="2820196" cy="1834161"/>
          </a:xfrm>
          <a:prstGeom prst="rect">
            <a:avLst/>
          </a:prstGeom>
        </p:spPr>
      </p:pic>
      <p:pic>
        <p:nvPicPr>
          <p:cNvPr id="17412"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961" b="96078" l="0" r="98155">
                        <a14:foregroundMark x1="7749" y1="75000" x2="3690" y2="69608"/>
                        <a14:foregroundMark x1="11808" y1="73039" x2="4428" y2="82843"/>
                        <a14:foregroundMark x1="18081" y1="73039" x2="24723" y2="62255"/>
                        <a14:foregroundMark x1="49446" y1="73039" x2="49446" y2="38235"/>
                        <a14:foregroundMark x1="49446" y1="38235" x2="49446" y2="38235"/>
                        <a14:foregroundMark x1="49815" y1="3922" x2="49815" y2="1961"/>
                        <a14:foregroundMark x1="79705" y1="65196" x2="98155" y2="89216"/>
                        <a14:foregroundMark x1="0" y1="96078" x2="2214" y2="95098"/>
                        <a14:foregroundMark x1="4428" y1="66176" x2="19926" y2="54412"/>
                        <a14:foregroundMark x1="59410" y1="79902" x2="45387" y2="78922"/>
                        <a14:foregroundMark x1="28044" y1="79902" x2="38376" y2="50000"/>
                        <a14:foregroundMark x1="38376" y1="50000" x2="42804" y2="54412"/>
                      </a14:backgroundRemoval>
                    </a14:imgEffect>
                  </a14:imgLayer>
                </a14:imgProps>
              </a:ext>
            </a:extLst>
          </a:blip>
          <a:srcRect/>
          <a:stretch>
            <a:fillRect/>
          </a:stretch>
        </p:blipFill>
        <p:spPr bwMode="auto">
          <a:xfrm>
            <a:off x="7797615" y="4577098"/>
            <a:ext cx="1967084" cy="1339732"/>
          </a:xfrm>
          <a:prstGeom prst="rect">
            <a:avLst/>
          </a:prstGeom>
          <a:noFill/>
          <a:ln w="9525">
            <a:noFill/>
            <a:miter lim="800000"/>
            <a:headEnd/>
            <a:tailEnd/>
          </a:ln>
          <a:effectLst/>
        </p:spPr>
      </p:pic>
      <p:pic>
        <p:nvPicPr>
          <p:cNvPr id="17413"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21" b="97279" l="9290" r="88525">
                        <a14:foregroundMark x1="23497" y1="17007" x2="29508" y2="10884"/>
                        <a14:foregroundMark x1="29508" y1="7483" x2="34426" y2="9524"/>
                        <a14:foregroundMark x1="38251" y1="11565" x2="32240" y2="7483"/>
                        <a14:foregroundMark x1="48087" y1="20408" x2="46448" y2="17687"/>
                        <a14:foregroundMark x1="51913" y1="17687" x2="34426" y2="8844"/>
                        <a14:foregroundMark x1="53552" y1="17007" x2="33333" y2="7483"/>
                        <a14:foregroundMark x1="51913" y1="16327" x2="33880" y2="7483"/>
                        <a14:foregroundMark x1="40984" y1="97959" x2="36612" y2="87755"/>
                        <a14:foregroundMark x1="44262" y1="95918" x2="38251" y2="88435"/>
                        <a14:foregroundMark x1="38798" y1="92517" x2="31148" y2="83673"/>
                        <a14:foregroundMark x1="24590" y1="75510" x2="22404" y2="70068"/>
                        <a14:foregroundMark x1="86339" y1="69388" x2="72131" y2="57143"/>
                        <a14:foregroundMark x1="74863" y1="57823" x2="72678" y2="51701"/>
                        <a14:foregroundMark x1="67760" y1="13605" x2="68306" y2="2721"/>
                        <a14:foregroundMark x1="59016" y1="53741" x2="54098" y2="54422"/>
                        <a14:foregroundMark x1="62842" y1="51020" x2="47541" y2="59184"/>
                        <a14:foregroundMark x1="46995" y1="62585" x2="34426" y2="47619"/>
                        <a14:foregroundMark x1="24044" y1="51701" x2="24044" y2="31293"/>
                      </a14:backgroundRemoval>
                    </a14:imgEffect>
                    <a14:imgEffect>
                      <a14:sharpenSoften amount="50000"/>
                    </a14:imgEffect>
                    <a14:imgEffect>
                      <a14:brightnessContrast contrast="40000"/>
                    </a14:imgEffect>
                  </a14:imgLayer>
                </a14:imgProps>
              </a:ext>
            </a:extLst>
          </a:blip>
          <a:srcRect/>
          <a:stretch>
            <a:fillRect/>
          </a:stretch>
        </p:blipFill>
        <p:spPr bwMode="auto">
          <a:xfrm>
            <a:off x="9599508" y="4454091"/>
            <a:ext cx="2426237" cy="1722979"/>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5" name="Rectangle 4"/>
          <p:cNvSpPr/>
          <p:nvPr/>
        </p:nvSpPr>
        <p:spPr>
          <a:xfrm>
            <a:off x="131075" y="1424292"/>
            <a:ext cx="7180118" cy="4955203"/>
          </a:xfrm>
          <a:prstGeom prst="rect">
            <a:avLst/>
          </a:prstGeom>
        </p:spPr>
        <p:txBody>
          <a:bodyPr wrap="square">
            <a:spAutoFit/>
          </a:bodyPr>
          <a:lstStyle/>
          <a:p>
            <a:pPr algn="ctr" fontAlgn="base">
              <a:spcBef>
                <a:spcPct val="0"/>
              </a:spcBef>
              <a:spcAft>
                <a:spcPct val="0"/>
              </a:spcAft>
            </a:pPr>
            <a:r>
              <a:rPr lang="en-US" sz="2400" b="1" dirty="0">
                <a:solidFill>
                  <a:srgbClr val="92D050"/>
                </a:solidFill>
                <a:latin typeface="Tahoma" pitchFamily="34" charset="0"/>
                <a:cs typeface="Tahoma" pitchFamily="34" charset="0"/>
              </a:rPr>
              <a:t>1.3-Cage system</a:t>
            </a:r>
          </a:p>
          <a:p>
            <a:pPr algn="just"/>
            <a:r>
              <a:rPr lang="en-US" sz="2000" dirty="0" smtClean="0">
                <a:solidFill>
                  <a:schemeClr val="bg1">
                    <a:lumMod val="85000"/>
                  </a:schemeClr>
                </a:solidFill>
              </a:rPr>
              <a:t>        </a:t>
            </a:r>
            <a:endParaRPr lang="en-US" sz="2000" dirty="0">
              <a:solidFill>
                <a:schemeClr val="bg1">
                  <a:lumMod val="85000"/>
                </a:schemeClr>
              </a:solidFill>
            </a:endParaRPr>
          </a:p>
          <a:p>
            <a:pPr marL="342900" indent="-342900" eaLnBrk="0" fontAlgn="base" hangingPunct="0">
              <a:spcBef>
                <a:spcPct val="0"/>
              </a:spcBef>
              <a:spcAft>
                <a:spcPct val="0"/>
              </a:spcAft>
              <a:buClr>
                <a:srgbClr val="92D050"/>
              </a:buClr>
              <a:buFont typeface="Wingdings" panose="05000000000000000000" pitchFamily="2" charset="2"/>
              <a:buChar char="v"/>
            </a:pPr>
            <a:r>
              <a:rPr lang="en-US" sz="1600" b="1" dirty="0">
                <a:solidFill>
                  <a:schemeClr val="bg1">
                    <a:lumMod val="85000"/>
                  </a:schemeClr>
                </a:solidFill>
              </a:rPr>
              <a:t>Rearing system which gives layers the optimal start in the conventional cage system      </a:t>
            </a:r>
          </a:p>
          <a:p>
            <a:pPr marL="342900" indent="-342900" eaLnBrk="0" fontAlgn="base" hangingPunct="0">
              <a:spcBef>
                <a:spcPct val="0"/>
              </a:spcBef>
              <a:spcAft>
                <a:spcPct val="0"/>
              </a:spcAft>
              <a:buClr>
                <a:srgbClr val="92D050"/>
              </a:buClr>
              <a:buFont typeface="Wingdings" panose="05000000000000000000" pitchFamily="2" charset="2"/>
              <a:buChar char="v"/>
            </a:pPr>
            <a:r>
              <a:rPr lang="en-US" sz="1600" b="1" dirty="0">
                <a:solidFill>
                  <a:schemeClr val="bg1">
                    <a:lumMod val="85000"/>
                  </a:schemeClr>
                </a:solidFill>
              </a:rPr>
              <a:t> Production cage system for optimal laying performance. </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Egg collection </a:t>
            </a:r>
            <a:r>
              <a:rPr lang="en-US" sz="1600" b="1" dirty="0" smtClean="0">
                <a:solidFill>
                  <a:schemeClr val="bg1">
                    <a:lumMod val="85000"/>
                  </a:schemeClr>
                </a:solidFill>
              </a:rPr>
              <a:t>system</a:t>
            </a:r>
            <a:endParaRPr lang="en-US" sz="1600" b="1" dirty="0">
              <a:solidFill>
                <a:schemeClr val="bg1">
                  <a:lumMod val="85000"/>
                </a:schemeClr>
              </a:solidFill>
            </a:endParaRP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Control panel for feeding system </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Control panel for egg system                                                                      </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Control panel for light system</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Central manure removal and cleaning system</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Egg cross conveyor </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Service trolleys</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Lighting system                                                                                                                            </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Manure cross conveyor</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Main water supply accessories </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Feed auger </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Silo </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Feed weighing system</a:t>
            </a:r>
          </a:p>
          <a:p>
            <a:pPr marL="342900" indent="-342900" eaLnBrk="0" fontAlgn="base" hangingPunct="0">
              <a:spcBef>
                <a:spcPct val="0"/>
              </a:spcBef>
              <a:spcAft>
                <a:spcPct val="0"/>
              </a:spcAft>
              <a:buClr>
                <a:srgbClr val="92D050"/>
              </a:buClr>
              <a:buFont typeface="Wingdings" panose="05000000000000000000" pitchFamily="2" charset="2"/>
              <a:buChar char="Ø"/>
            </a:pPr>
            <a:r>
              <a:rPr lang="en-US" sz="1600" b="1" dirty="0">
                <a:solidFill>
                  <a:schemeClr val="bg1">
                    <a:lumMod val="85000"/>
                  </a:schemeClr>
                </a:solidFill>
              </a:rPr>
              <a:t>Ventilation and control system </a:t>
            </a:r>
          </a:p>
        </p:txBody>
      </p:sp>
      <p:pic>
        <p:nvPicPr>
          <p:cNvPr id="4098" name="Picture 2" descr="https://www.salmet.de/uploads/2017/12/DSC01051-1920-1080-net_536x300_acf_cropped.jpg"/>
          <p:cNvPicPr>
            <a:picLocks noChangeAspect="1" noChangeArrowheads="1"/>
          </p:cNvPicPr>
          <p:nvPr/>
        </p:nvPicPr>
        <p:blipFill>
          <a:blip r:embed="rId2"/>
          <a:srcRect/>
          <a:stretch>
            <a:fillRect/>
          </a:stretch>
        </p:blipFill>
        <p:spPr bwMode="auto">
          <a:xfrm>
            <a:off x="7634465" y="4216033"/>
            <a:ext cx="3925651" cy="2309516"/>
          </a:xfrm>
          <a:prstGeom prst="rect">
            <a:avLst/>
          </a:prstGeom>
          <a:effectLst>
            <a:softEdge rad="127000"/>
          </a:effectLst>
        </p:spPr>
        <p:style>
          <a:lnRef idx="2">
            <a:schemeClr val="accent3"/>
          </a:lnRef>
          <a:fillRef idx="1">
            <a:schemeClr val="lt1"/>
          </a:fillRef>
          <a:effectRef idx="0">
            <a:schemeClr val="accent3"/>
          </a:effectRef>
          <a:fontRef idx="minor">
            <a:schemeClr val="dk1"/>
          </a:fontRef>
        </p:style>
      </p:pic>
      <p:pic>
        <p:nvPicPr>
          <p:cNvPr id="4099" name="Picture 3" descr="D:\AGROUE\SALMAT\Flexbelt.jpg"/>
          <p:cNvPicPr>
            <a:picLocks noChangeAspect="1" noChangeArrowheads="1"/>
          </p:cNvPicPr>
          <p:nvPr/>
        </p:nvPicPr>
        <p:blipFill>
          <a:blip r:embed="rId3" cstate="print">
            <a:clrChange>
              <a:clrFrom>
                <a:srgbClr val="432E13"/>
              </a:clrFrom>
              <a:clrTo>
                <a:srgbClr val="432E13">
                  <a:alpha val="0"/>
                </a:srgbClr>
              </a:clrTo>
            </a:clrChange>
            <a:extLst>
              <a:ext uri="{BEBA8EAE-BF5A-486C-A8C5-ECC9F3942E4B}">
                <a14:imgProps xmlns:a14="http://schemas.microsoft.com/office/drawing/2010/main">
                  <a14:imgLayer r:embed="rId4">
                    <a14:imgEffect>
                      <a14:backgroundRemoval t="5818" b="98182" l="2332" r="98080">
                        <a14:foregroundMark x1="41838" y1="94545" x2="38820" y2="41455"/>
                        <a14:foregroundMark x1="37723" y1="18182" x2="37723" y2="18182"/>
                        <a14:foregroundMark x1="34979" y1="12727" x2="40329" y2="26909"/>
                        <a14:foregroundMark x1="40329" y1="26909" x2="40741" y2="27636"/>
                        <a14:foregroundMark x1="32510" y1="6182" x2="33882" y2="7273"/>
                        <a14:foregroundMark x1="32236" y1="8364" x2="27984" y2="6182"/>
                        <a14:foregroundMark x1="54184" y1="9818" x2="59671" y2="22909"/>
                        <a14:foregroundMark x1="59671" y1="22909" x2="95748" y2="43273"/>
                        <a14:foregroundMark x1="95748" y1="43273" x2="98080" y2="54909"/>
                        <a14:foregroundMark x1="97805" y1="57455" x2="88340" y2="65455"/>
                        <a14:foregroundMark x1="23731" y1="98545" x2="5350" y2="93091"/>
                        <a14:foregroundMark x1="4252" y1="97818" x2="2332" y2="87636"/>
                        <a14:foregroundMark x1="8510" y1="57329" x2="8642" y2="57091"/>
                        <a14:foregroundMark x1="1783" y1="69455" x2="8016" y2="58219"/>
                        <a14:foregroundMark x1="8642" y1="57091" x2="17147" y2="56364"/>
                        <a14:foregroundMark x1="17147" y1="56364" x2="23182" y2="47273"/>
                        <a14:foregroundMark x1="23182" y1="47273" x2="17833" y2="35273"/>
                        <a14:foregroundMark x1="17833" y1="35273" x2="11111" y2="39636"/>
                        <a14:foregroundMark x1="11111" y1="39636" x2="3155" y2="5818"/>
                        <a14:foregroundMark x1="6310" y1="33091" x2="3704" y2="16727"/>
                        <a14:foregroundMark x1="3704" y1="16727" x2="3429" y2="16364"/>
                        <a14:backgroundMark x1="1235" y1="23273" x2="2332" y2="40727"/>
                        <a14:backgroundMark x1="2332" y1="40727" x2="3704" y2="48000"/>
                        <a14:backgroundMark x1="8093" y1="54909" x2="7133" y2="53091"/>
                      </a14:backgroundRemoval>
                    </a14:imgEffect>
                  </a14:imgLayer>
                </a14:imgProps>
              </a:ext>
            </a:extLst>
          </a:blip>
          <a:srcRect/>
          <a:stretch>
            <a:fillRect/>
          </a:stretch>
        </p:blipFill>
        <p:spPr bwMode="auto">
          <a:xfrm>
            <a:off x="7690615" y="2689859"/>
            <a:ext cx="3813349" cy="1212035"/>
          </a:xfrm>
          <a:prstGeom prst="rect">
            <a:avLst/>
          </a:prstGeom>
          <a:ln>
            <a:noFill/>
          </a:ln>
          <a:effectLst>
            <a:softEdge rad="112500"/>
          </a:effectLst>
        </p:spPr>
      </p:pic>
      <p:pic>
        <p:nvPicPr>
          <p:cNvPr id="4100"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000" b="96667" l="10000" r="91957">
                        <a14:foregroundMark x1="35870" y1="10667" x2="36087" y2="7000"/>
                        <a14:foregroundMark x1="32826" y1="17667" x2="33478" y2="17667"/>
                        <a14:foregroundMark x1="32609" y1="17667" x2="32609" y2="16000"/>
                        <a14:foregroundMark x1="23696" y1="24333" x2="23696" y2="22000"/>
                        <a14:foregroundMark x1="26739" y1="17667" x2="26739" y2="16667"/>
                        <a14:foregroundMark x1="22609" y1="44667" x2="12609" y2="23667"/>
                        <a14:foregroundMark x1="13261" y1="16000" x2="10870" y2="16667"/>
                        <a14:foregroundMark x1="12826" y1="14667" x2="12826" y2="14333"/>
                        <a14:foregroundMark x1="12609" y1="14667" x2="12826" y2="16000"/>
                        <a14:foregroundMark x1="14565" y1="34667" x2="12174" y2="34333"/>
                        <a14:foregroundMark x1="87609" y1="65000" x2="91957" y2="73333"/>
                        <a14:foregroundMark x1="93261" y1="84000" x2="80652" y2="96000"/>
                        <a14:foregroundMark x1="80652" y1="96000" x2="51739" y2="95000"/>
                        <a14:foregroundMark x1="51739" y1="95000" x2="36739" y2="78667"/>
                        <a14:foregroundMark x1="39783" y1="96667" x2="39783" y2="96667"/>
                        <a14:foregroundMark x1="19565" y1="44667" x2="19565" y2="44667"/>
                        <a14:foregroundMark x1="26087" y1="61333" x2="26087" y2="61333"/>
                        <a14:foregroundMark x1="11304" y1="27333" x2="11304" y2="27333"/>
                        <a14:foregroundMark x1="12174" y1="44667" x2="12174" y2="44667"/>
                        <a14:foregroundMark x1="17174" y1="43667" x2="17174" y2="43667"/>
                        <a14:foregroundMark x1="36304" y1="11667" x2="37826" y2="12333"/>
                        <a14:backgroundMark x1="21957" y1="52333" x2="21957" y2="52333"/>
                        <a14:backgroundMark x1="20652" y1="47667" x2="20652" y2="47667"/>
                        <a14:backgroundMark x1="20652" y1="46000" x2="20652" y2="46000"/>
                        <a14:backgroundMark x1="20435" y1="45000" x2="20435" y2="45000"/>
                        <a14:backgroundMark x1="12174" y1="28333" x2="12174" y2="28333"/>
                        <a14:backgroundMark x1="11739" y1="27000" x2="11739" y2="27000"/>
                      </a14:backgroundRemoval>
                    </a14:imgEffect>
                  </a14:imgLayer>
                </a14:imgProps>
              </a:ext>
            </a:extLst>
          </a:blip>
          <a:srcRect/>
          <a:stretch>
            <a:fillRect/>
          </a:stretch>
        </p:blipFill>
        <p:spPr bwMode="auto">
          <a:xfrm>
            <a:off x="7634465" y="400549"/>
            <a:ext cx="3925651" cy="189188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4" name="Rectangle 3"/>
          <p:cNvSpPr/>
          <p:nvPr/>
        </p:nvSpPr>
        <p:spPr>
          <a:xfrm>
            <a:off x="265174" y="1406542"/>
            <a:ext cx="7626494" cy="5201424"/>
          </a:xfrm>
          <a:prstGeom prst="rect">
            <a:avLst/>
          </a:prstGeom>
        </p:spPr>
        <p:txBody>
          <a:bodyPr wrap="square">
            <a:spAutoFit/>
          </a:bodyPr>
          <a:lstStyle/>
          <a:p>
            <a:pPr algn="ctr" fontAlgn="base">
              <a:spcBef>
                <a:spcPct val="0"/>
              </a:spcBef>
              <a:spcAft>
                <a:spcPct val="0"/>
              </a:spcAft>
            </a:pPr>
            <a:r>
              <a:rPr lang="en-US" sz="2400" b="1" dirty="0">
                <a:solidFill>
                  <a:srgbClr val="92D050"/>
                </a:solidFill>
                <a:latin typeface="Tahoma" pitchFamily="34" charset="0"/>
                <a:cs typeface="Tahoma" pitchFamily="34" charset="0"/>
              </a:rPr>
              <a:t>1.4-Drinking System</a:t>
            </a:r>
          </a:p>
          <a:p>
            <a:r>
              <a:rPr lang="en-US" sz="1400" dirty="0"/>
              <a:t> </a:t>
            </a:r>
            <a:r>
              <a:rPr lang="en-US" sz="2000" b="1" dirty="0" smtClean="0">
                <a:solidFill>
                  <a:schemeClr val="bg1">
                    <a:lumMod val="85000"/>
                  </a:schemeClr>
                </a:solidFill>
              </a:rPr>
              <a:t> </a:t>
            </a:r>
          </a:p>
          <a:p>
            <a:pPr marL="285750" indent="-285750" algn="just">
              <a:buClr>
                <a:srgbClr val="92D050"/>
              </a:buClr>
              <a:buFont typeface="Wingdings" pitchFamily="2" charset="2"/>
              <a:buChar char="Ø"/>
            </a:pPr>
            <a:endParaRPr lang="en-US" sz="1600" dirty="0">
              <a:solidFill>
                <a:schemeClr val="bg1">
                  <a:lumMod val="85000"/>
                </a:schemeClr>
              </a:solidFill>
            </a:endParaRP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A complete watering system.</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Providing for large healthy birds and dry floors.</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High quality of Stainless steel is used.</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Available with or without drip cups.</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Every system is backed by our generous warranty program,  and  personal commitment to client’s satisfaction</a:t>
            </a:r>
            <a:r>
              <a:rPr lang="en-US" sz="1600" dirty="0">
                <a:solidFill>
                  <a:schemeClr val="bg1">
                    <a:lumMod val="85000"/>
                  </a:schemeClr>
                </a:solidFill>
              </a:rPr>
              <a:t>.</a:t>
            </a:r>
          </a:p>
          <a:p>
            <a:endParaRPr lang="en-US" sz="2000" b="1" dirty="0">
              <a:solidFill>
                <a:schemeClr val="bg1">
                  <a:lumMod val="85000"/>
                </a:schemeClr>
              </a:solidFill>
            </a:endParaRPr>
          </a:p>
          <a:p>
            <a:pPr algn="just"/>
            <a:r>
              <a:rPr lang="en-US" sz="2000" b="1" dirty="0">
                <a:solidFill>
                  <a:srgbClr val="92D050"/>
                </a:solidFill>
              </a:rPr>
              <a:t>Our drinking solution means healthy </a:t>
            </a:r>
            <a:r>
              <a:rPr lang="en-US" sz="2000" b="1" dirty="0" smtClean="0">
                <a:solidFill>
                  <a:srgbClr val="92D050"/>
                </a:solidFill>
              </a:rPr>
              <a:t>birds and </a:t>
            </a:r>
            <a:r>
              <a:rPr lang="en-US" sz="2000" b="1" dirty="0">
                <a:solidFill>
                  <a:srgbClr val="92D050"/>
                </a:solidFill>
              </a:rPr>
              <a:t>efficient operation, It consists of drinking elements, pressure regulators, flush breather, suspension material, Main water supply and Water pressure regulator.</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Guarantees correct water pressure and water delivery. </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End set consists of transparent vent tube and flushing valve. </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Water pressure can be checked from vent tube. </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Water control panel. </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Complete with water meter, pressure regulator with gauges ,filter and by-pass.</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Connection for mediator. </a:t>
            </a:r>
          </a:p>
        </p:txBody>
      </p:sp>
      <p:pic>
        <p:nvPicPr>
          <p:cNvPr id="19458" name="Picture 2" descr="http://poultec.net/images/p4_04.jpg"/>
          <p:cNvPicPr>
            <a:picLocks noChangeAspect="1" noChangeArrowheads="1"/>
          </p:cNvPicPr>
          <p:nvPr/>
        </p:nvPicPr>
        <p:blipFill>
          <a:blip r:embed="rId2"/>
          <a:srcRect/>
          <a:stretch>
            <a:fillRect/>
          </a:stretch>
        </p:blipFill>
        <p:spPr bwMode="auto">
          <a:xfrm>
            <a:off x="7891668" y="536361"/>
            <a:ext cx="4195947" cy="1349828"/>
          </a:xfrm>
          <a:prstGeom prst="rect">
            <a:avLst/>
          </a:prstGeom>
          <a:ln>
            <a:noFill/>
          </a:ln>
          <a:effectLst>
            <a:softEdge rad="317500"/>
          </a:effectLst>
        </p:spPr>
      </p:pic>
      <p:pic>
        <p:nvPicPr>
          <p:cNvPr id="19463" name="Picture 7" descr="http://www.agroue.com/uploads/drink_001.jpg"/>
          <p:cNvPicPr>
            <a:picLocks noChangeAspect="1" noChangeArrowheads="1"/>
          </p:cNvPicPr>
          <p:nvPr/>
        </p:nvPicPr>
        <p:blipFill>
          <a:blip r:embed="rId3"/>
          <a:srcRect/>
          <a:stretch>
            <a:fillRect/>
          </a:stretch>
        </p:blipFill>
        <p:spPr bwMode="auto">
          <a:xfrm>
            <a:off x="7891670" y="2005819"/>
            <a:ext cx="4195946" cy="1577340"/>
          </a:xfrm>
          <a:prstGeom prst="rect">
            <a:avLst/>
          </a:prstGeom>
          <a:ln>
            <a:noFill/>
          </a:ln>
          <a:effectLst>
            <a:softEdge rad="317500"/>
          </a:effectLst>
        </p:spPr>
      </p:pic>
      <p:pic>
        <p:nvPicPr>
          <p:cNvPr id="10" name="Picture 12" descr="E:\spesco\GATOR\NewBypassD25Color (1).jpg"/>
          <p:cNvPicPr>
            <a:picLocks noChangeAspect="1" noChangeArrowheads="1"/>
          </p:cNvPicPr>
          <p:nvPr/>
        </p:nvPicPr>
        <p:blipFill>
          <a:blip r:embed="rId4"/>
          <a:srcRect/>
          <a:stretch>
            <a:fillRect/>
          </a:stretch>
        </p:blipFill>
        <p:spPr bwMode="auto">
          <a:xfrm>
            <a:off x="7891670" y="3740422"/>
            <a:ext cx="4195946" cy="2581217"/>
          </a:xfrm>
          <a:prstGeom prst="rect">
            <a:avLst/>
          </a:prstGeom>
          <a:ln>
            <a:noFill/>
          </a:ln>
          <a:effectLst>
            <a:softEdge rad="317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76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D1FFCD-E00D-4895-85FA-584BD8F20B33}"/>
              </a:ext>
            </a:extLst>
          </p:cNvPr>
          <p:cNvSpPr txBox="1"/>
          <p:nvPr/>
        </p:nvSpPr>
        <p:spPr>
          <a:xfrm>
            <a:off x="86028" y="1361001"/>
            <a:ext cx="7827818" cy="4647426"/>
          </a:xfrm>
          <a:prstGeom prst="rect">
            <a:avLst/>
          </a:prstGeom>
          <a:noFill/>
        </p:spPr>
        <p:txBody>
          <a:bodyPr wrap="square" rtlCol="0">
            <a:spAutoFit/>
          </a:bodyPr>
          <a:lstStyle/>
          <a:p>
            <a:pPr lvl="0" algn="ctr" fontAlgn="base">
              <a:spcBef>
                <a:spcPct val="0"/>
              </a:spcBef>
              <a:spcAft>
                <a:spcPct val="0"/>
              </a:spcAft>
            </a:pPr>
            <a:r>
              <a:rPr lang="en-US" sz="2400" b="1" dirty="0">
                <a:solidFill>
                  <a:srgbClr val="92D050"/>
                </a:solidFill>
                <a:latin typeface="Tahoma" pitchFamily="34" charset="0"/>
                <a:cs typeface="Tahoma" pitchFamily="34" charset="0"/>
              </a:rPr>
              <a:t>1.5-Heating </a:t>
            </a:r>
            <a:r>
              <a:rPr lang="en-US" sz="2400" b="1" dirty="0" smtClean="0">
                <a:solidFill>
                  <a:srgbClr val="92D050"/>
                </a:solidFill>
                <a:latin typeface="Tahoma" pitchFamily="34" charset="0"/>
                <a:cs typeface="Tahoma" pitchFamily="34" charset="0"/>
              </a:rPr>
              <a:t>Systems</a:t>
            </a:r>
          </a:p>
          <a:p>
            <a:pPr lvl="0" algn="ctr" fontAlgn="base">
              <a:spcBef>
                <a:spcPct val="0"/>
              </a:spcBef>
              <a:spcAft>
                <a:spcPct val="0"/>
              </a:spcAft>
            </a:pPr>
            <a:endParaRPr lang="en-US" sz="2400" b="1" dirty="0">
              <a:solidFill>
                <a:srgbClr val="92D050"/>
              </a:solidFill>
              <a:latin typeface="Tahoma" pitchFamily="34" charset="0"/>
              <a:cs typeface="Tahoma" pitchFamily="34" charset="0"/>
            </a:endParaRPr>
          </a:p>
          <a:p>
            <a:pPr lvl="0" eaLnBrk="0" fontAlgn="base" hangingPunct="0">
              <a:spcBef>
                <a:spcPct val="0"/>
              </a:spcBef>
              <a:spcAft>
                <a:spcPct val="0"/>
              </a:spcAft>
              <a:buClr>
                <a:srgbClr val="92D050"/>
              </a:buClr>
              <a:buSzPct val="150000"/>
            </a:pPr>
            <a:r>
              <a:rPr lang="en-US" sz="1800" dirty="0">
                <a:solidFill>
                  <a:srgbClr val="636363"/>
                </a:solidFill>
                <a:latin typeface="Tahoma" pitchFamily="34" charset="0"/>
                <a:cs typeface="Tahoma" pitchFamily="34" charset="0"/>
              </a:rPr>
              <a:t> </a:t>
            </a:r>
            <a:r>
              <a:rPr lang="en-US" sz="1800" dirty="0" smtClean="0">
                <a:solidFill>
                  <a:srgbClr val="636363"/>
                </a:solidFill>
                <a:latin typeface="Tahoma" pitchFamily="34" charset="0"/>
                <a:cs typeface="Tahoma" pitchFamily="34" charset="0"/>
              </a:rPr>
              <a:t> </a:t>
            </a:r>
            <a:r>
              <a:rPr lang="en-US" sz="2000" b="1" dirty="0" smtClean="0">
                <a:solidFill>
                  <a:srgbClr val="92D050"/>
                </a:solidFill>
                <a:latin typeface="Tahoma" pitchFamily="34" charset="0"/>
                <a:cs typeface="Tahoma" pitchFamily="34" charset="0"/>
              </a:rPr>
              <a:t>Direct </a:t>
            </a:r>
            <a:r>
              <a:rPr lang="en-US" sz="2000" b="1" dirty="0">
                <a:solidFill>
                  <a:srgbClr val="92D050"/>
                </a:solidFill>
                <a:latin typeface="Tahoma" pitchFamily="34" charset="0"/>
                <a:cs typeface="Tahoma" pitchFamily="34" charset="0"/>
              </a:rPr>
              <a:t>or Indirect Air Heaters:</a:t>
            </a:r>
          </a:p>
          <a:p>
            <a:pPr marL="342900" lvl="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Operated using Gas/Diesel.</a:t>
            </a:r>
          </a:p>
          <a:p>
            <a:pPr marL="342900" lvl="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Available as hanging, mobile and fixe</a:t>
            </a:r>
          </a:p>
          <a:p>
            <a:pPr marL="342900" lvl="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Safe and reliable.</a:t>
            </a:r>
          </a:p>
          <a:p>
            <a:pPr marL="342900" lvl="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Pre-painted galvanized steel frame.</a:t>
            </a:r>
          </a:p>
          <a:p>
            <a:pPr marL="342900" lvl="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Made with first quality materials, </a:t>
            </a:r>
            <a:r>
              <a:rPr lang="en-US" sz="1600" b="1" dirty="0" smtClean="0">
                <a:solidFill>
                  <a:schemeClr val="bg1">
                    <a:lumMod val="85000"/>
                  </a:schemeClr>
                </a:solidFill>
              </a:rPr>
              <a:t>designed </a:t>
            </a:r>
            <a:r>
              <a:rPr lang="en-US" sz="1600" b="1" dirty="0">
                <a:solidFill>
                  <a:schemeClr val="bg1">
                    <a:lumMod val="85000"/>
                  </a:schemeClr>
                </a:solidFill>
              </a:rPr>
              <a:t>to last </a:t>
            </a:r>
            <a:r>
              <a:rPr lang="en-US" sz="1600" b="1" dirty="0" smtClean="0">
                <a:solidFill>
                  <a:schemeClr val="bg1">
                    <a:lumMod val="85000"/>
                  </a:schemeClr>
                </a:solidFill>
              </a:rPr>
              <a:t>long for grant </a:t>
            </a:r>
            <a:r>
              <a:rPr lang="en-US" sz="1600" b="1" dirty="0">
                <a:solidFill>
                  <a:schemeClr val="bg1">
                    <a:lumMod val="85000"/>
                  </a:schemeClr>
                </a:solidFill>
              </a:rPr>
              <a:t>maximum efficiency.</a:t>
            </a:r>
          </a:p>
          <a:p>
            <a:pPr marL="342900" lvl="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R</a:t>
            </a:r>
            <a:r>
              <a:rPr lang="en-US" sz="1600" b="1" dirty="0" smtClean="0">
                <a:solidFill>
                  <a:schemeClr val="bg1">
                    <a:lumMod val="85000"/>
                  </a:schemeClr>
                </a:solidFill>
              </a:rPr>
              <a:t>eady </a:t>
            </a:r>
            <a:r>
              <a:rPr lang="en-US" sz="1600" b="1" dirty="0">
                <a:solidFill>
                  <a:schemeClr val="bg1">
                    <a:lumMod val="85000"/>
                  </a:schemeClr>
                </a:solidFill>
              </a:rPr>
              <a:t>to use and equipped with all necessary attachments.</a:t>
            </a:r>
          </a:p>
          <a:p>
            <a:pPr marL="342900" lvl="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100% Stainless steel combustion chamber and heat exchange.</a:t>
            </a:r>
          </a:p>
          <a:p>
            <a:pPr marL="342900" lvl="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Wide cover for a complete cleaning.</a:t>
            </a:r>
            <a:r>
              <a:rPr lang="en-US" sz="1600" dirty="0">
                <a:solidFill>
                  <a:schemeClr val="bg1">
                    <a:lumMod val="85000"/>
                  </a:schemeClr>
                </a:solidFill>
                <a:latin typeface="Tahoma" pitchFamily="34" charset="0"/>
                <a:cs typeface="Tahoma" pitchFamily="34" charset="0"/>
              </a:rPr>
              <a:t>   </a:t>
            </a:r>
          </a:p>
          <a:p>
            <a:pPr>
              <a:buSzPct val="150000"/>
            </a:pPr>
            <a:r>
              <a:rPr lang="en-US" sz="2400" b="1" dirty="0" smtClean="0">
                <a:solidFill>
                  <a:srgbClr val="92D050"/>
                </a:solidFill>
              </a:rPr>
              <a:t>  Infra </a:t>
            </a:r>
            <a:r>
              <a:rPr lang="en-US" sz="2400" b="1" dirty="0">
                <a:solidFill>
                  <a:srgbClr val="92D050"/>
                </a:solidFill>
              </a:rPr>
              <a:t>Red Heaters</a:t>
            </a:r>
          </a:p>
          <a:p>
            <a:r>
              <a:rPr lang="en-US" sz="2000" dirty="0">
                <a:solidFill>
                  <a:schemeClr val="bg1">
                    <a:lumMod val="85000"/>
                  </a:schemeClr>
                </a:solidFill>
              </a:rPr>
              <a:t> </a:t>
            </a:r>
            <a:r>
              <a:rPr lang="en-US" sz="2000" b="1" dirty="0">
                <a:solidFill>
                  <a:schemeClr val="bg1">
                    <a:lumMod val="85000"/>
                  </a:schemeClr>
                </a:solidFill>
              </a:rPr>
              <a:t>Is the best for poultry and agricultural applications.</a:t>
            </a:r>
          </a:p>
          <a:p>
            <a:pPr>
              <a:buClr>
                <a:srgbClr val="92D050"/>
              </a:buClr>
              <a:buSzPct val="150000"/>
            </a:pPr>
            <a:r>
              <a:rPr lang="en-US" sz="2400" b="1" dirty="0" smtClean="0">
                <a:solidFill>
                  <a:srgbClr val="92D050"/>
                </a:solidFill>
              </a:rPr>
              <a:t> Air </a:t>
            </a:r>
            <a:r>
              <a:rPr lang="en-US" sz="2400" b="1" dirty="0">
                <a:solidFill>
                  <a:srgbClr val="92D050"/>
                </a:solidFill>
              </a:rPr>
              <a:t>Mixer</a:t>
            </a:r>
            <a:endParaRPr lang="en-US" sz="2400" dirty="0">
              <a:solidFill>
                <a:srgbClr val="92D050"/>
              </a:solidFill>
            </a:endParaRP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To eliminate all expected problems of relative </a:t>
            </a:r>
            <a:r>
              <a:rPr lang="en-US" sz="1600" b="1" dirty="0" smtClean="0">
                <a:solidFill>
                  <a:schemeClr val="bg1">
                    <a:lumMod val="85000"/>
                  </a:schemeClr>
                </a:solidFill>
              </a:rPr>
              <a:t>humidity increase,CO2,etc.</a:t>
            </a:r>
          </a:p>
          <a:p>
            <a:pPr marL="342900" indent="-342900" eaLnBrk="0" fontAlgn="base" hangingPunct="0">
              <a:spcBef>
                <a:spcPct val="0"/>
              </a:spcBef>
              <a:spcAft>
                <a:spcPct val="0"/>
              </a:spcAft>
              <a:buClr>
                <a:srgbClr val="92D050"/>
              </a:buClr>
              <a:buFont typeface="Wingdings" pitchFamily="2" charset="2"/>
              <a:buChar char="Ø"/>
            </a:pPr>
            <a:r>
              <a:rPr lang="en-US" sz="1600" b="1" dirty="0">
                <a:solidFill>
                  <a:schemeClr val="bg1">
                    <a:lumMod val="85000"/>
                  </a:schemeClr>
                </a:solidFill>
              </a:rPr>
              <a:t> </a:t>
            </a:r>
            <a:r>
              <a:rPr lang="en-US" sz="1600" b="1" dirty="0" smtClean="0">
                <a:solidFill>
                  <a:schemeClr val="bg1">
                    <a:lumMod val="85000"/>
                  </a:schemeClr>
                </a:solidFill>
              </a:rPr>
              <a:t>To </a:t>
            </a:r>
            <a:r>
              <a:rPr lang="en-US" sz="1600" b="1" dirty="0">
                <a:solidFill>
                  <a:schemeClr val="bg1">
                    <a:lumMod val="85000"/>
                  </a:schemeClr>
                </a:solidFill>
              </a:rPr>
              <a:t>assure the right heat </a:t>
            </a:r>
            <a:r>
              <a:rPr lang="en-US" sz="1600" b="1" dirty="0" smtClean="0">
                <a:solidFill>
                  <a:schemeClr val="bg1">
                    <a:lumMod val="85000"/>
                  </a:schemeClr>
                </a:solidFill>
              </a:rPr>
              <a:t>distribution</a:t>
            </a:r>
            <a:endParaRPr lang="en-US" sz="1600" b="1" dirty="0">
              <a:solidFill>
                <a:schemeClr val="bg1">
                  <a:lumMod val="85000"/>
                </a:schemeClr>
              </a:solidFill>
            </a:endParaRPr>
          </a:p>
        </p:txBody>
      </p:sp>
      <p:pic>
        <p:nvPicPr>
          <p:cNvPr id="20482" name="Picture 2" descr="http://www.agroue.com/uploads/getimag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65" b="94304" l="3200" r="96000">
                        <a14:foregroundMark x1="15600" y1="20886" x2="17600" y2="51266"/>
                        <a14:foregroundMark x1="17600" y1="51266" x2="14400" y2="6329"/>
                        <a14:foregroundMark x1="10800" y1="58861" x2="9600" y2="25316"/>
                        <a14:foregroundMark x1="7200" y1="27848" x2="10400" y2="84810"/>
                        <a14:foregroundMark x1="5600" y1="68987" x2="4000" y2="39241"/>
                        <a14:foregroundMark x1="4000" y1="39241" x2="4400" y2="36076"/>
                        <a14:foregroundMark x1="32000" y1="86709" x2="32800" y2="91139"/>
                        <a14:foregroundMark x1="35600" y1="29747" x2="24800" y2="27215"/>
                        <a14:foregroundMark x1="38400" y1="22785" x2="44000" y2="23418"/>
                        <a14:foregroundMark x1="49600" y1="27848" x2="60000" y2="27215"/>
                        <a14:foregroundMark x1="54400" y1="22785" x2="54400" y2="21519"/>
                        <a14:foregroundMark x1="63600" y1="29114" x2="72400" y2="30380"/>
                        <a14:foregroundMark x1="90800" y1="62658" x2="91600" y2="43038"/>
                        <a14:foregroundMark x1="96000" y1="57595" x2="90400" y2="30380"/>
                        <a14:foregroundMark x1="90400" y1="30380" x2="90400" y2="30380"/>
                        <a14:foregroundMark x1="11600" y1="90506" x2="14800" y2="90506"/>
                        <a14:foregroundMark x1="60800" y1="60759" x2="60800" y2="45570"/>
                        <a14:foregroundMark x1="3600" y1="72152" x2="3200" y2="67722"/>
                        <a14:foregroundMark x1="30400" y1="94304" x2="21600" y2="93038"/>
                        <a14:foregroundMark x1="78800" y1="73418" x2="84000" y2="62658"/>
                        <a14:foregroundMark x1="33200" y1="73418" x2="30400" y2="37975"/>
                        <a14:foregroundMark x1="37200" y1="34177" x2="67600" y2="36709"/>
                        <a14:foregroundMark x1="59200" y1="34810" x2="51600" y2="33544"/>
                        <a14:foregroundMark x1="65600" y1="39873" x2="80800" y2="46835"/>
                      </a14:backgroundRemoval>
                    </a14:imgEffect>
                  </a14:imgLayer>
                </a14:imgProps>
              </a:ext>
            </a:extLst>
          </a:blip>
          <a:srcRect/>
          <a:stretch>
            <a:fillRect/>
          </a:stretch>
        </p:blipFill>
        <p:spPr bwMode="auto">
          <a:xfrm>
            <a:off x="8111066" y="255367"/>
            <a:ext cx="3736063" cy="2211269"/>
          </a:xfrm>
          <a:prstGeom prst="rect">
            <a:avLst/>
          </a:prstGeom>
          <a:noFill/>
        </p:spPr>
      </p:pic>
      <p:pic>
        <p:nvPicPr>
          <p:cNvPr id="20485" name="Picture 5" descr="http://www.agroue.com/uploads/hea2.png"/>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621" b="88506" l="1348" r="96226">
                        <a14:foregroundMark x1="10782" y1="13793" x2="9973" y2="13793"/>
                        <a14:foregroundMark x1="9973" y1="13793" x2="16712" y2="36782"/>
                        <a14:foregroundMark x1="6469" y1="32759" x2="5121" y2="12644"/>
                        <a14:foregroundMark x1="5391" y1="33908" x2="5121" y2="44828"/>
                        <a14:foregroundMark x1="7547" y1="79885" x2="1617" y2="79885"/>
                        <a14:foregroundMark x1="4582" y1="87931" x2="3504" y2="88506"/>
                        <a14:foregroundMark x1="66846" y1="27011" x2="75472" y2="25287"/>
                        <a14:foregroundMark x1="79515" y1="28161" x2="85984" y2="28736"/>
                        <a14:foregroundMark x1="80593" y1="42529" x2="88410" y2="44828"/>
                        <a14:foregroundMark x1="91914" y1="35057" x2="88410" y2="33333"/>
                        <a14:foregroundMark x1="94070" y1="32759" x2="94070" y2="31609"/>
                        <a14:foregroundMark x1="96226" y1="33908" x2="96226" y2="35632"/>
                        <a14:foregroundMark x1="52830" y1="50575" x2="52830" y2="50575"/>
                      </a14:backgroundRemoval>
                    </a14:imgEffect>
                  </a14:imgLayer>
                </a14:imgProps>
              </a:ext>
            </a:extLst>
          </a:blip>
          <a:srcRect/>
          <a:stretch>
            <a:fillRect/>
          </a:stretch>
        </p:blipFill>
        <p:spPr bwMode="auto">
          <a:xfrm>
            <a:off x="8111067" y="4720920"/>
            <a:ext cx="4012155" cy="1881713"/>
          </a:xfrm>
          <a:prstGeom prst="rect">
            <a:avLst/>
          </a:prstGeom>
          <a:noFill/>
        </p:spPr>
      </p:pic>
      <p:pic>
        <p:nvPicPr>
          <p:cNvPr id="20487"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002" b="97691" l="6982" r="96396">
                        <a14:foregroundMark x1="24099" y1="8545" x2="24099" y2="8545"/>
                        <a14:foregroundMark x1="27252" y1="9931" x2="17793" y2="18245"/>
                        <a14:foregroundMark x1="19595" y1="13395" x2="50450" y2="4619"/>
                        <a14:foregroundMark x1="50450" y1="4619" x2="76351" y2="8083"/>
                        <a14:foregroundMark x1="76351" y1="8083" x2="51577" y2="24018"/>
                        <a14:foregroundMark x1="51577" y1="24018" x2="76351" y2="52425"/>
                        <a14:foregroundMark x1="78378" y1="54503" x2="78153" y2="29099"/>
                        <a14:foregroundMark x1="78153" y1="29099" x2="85360" y2="54503"/>
                        <a14:foregroundMark x1="85360" y1="54503" x2="49099" y2="55889"/>
                        <a14:foregroundMark x1="49099" y1="55889" x2="38739" y2="31409"/>
                        <a14:foregroundMark x1="38739" y1="31409" x2="63739" y2="55427"/>
                        <a14:foregroundMark x1="63739" y1="55427" x2="39414" y2="56351"/>
                        <a14:foregroundMark x1="39414" y1="56351" x2="34009" y2="30947"/>
                        <a14:foregroundMark x1="34009" y1="30947" x2="41441" y2="31871"/>
                        <a14:foregroundMark x1="52252" y1="59122" x2="21847" y2="49423"/>
                        <a14:foregroundMark x1="21847" y1="49423" x2="46622" y2="50577"/>
                        <a14:foregroundMark x1="46622" y1="50577" x2="44820" y2="59584"/>
                        <a14:foregroundMark x1="29279" y1="58661" x2="61486" y2="74596"/>
                        <a14:foregroundMark x1="61486" y1="74596" x2="64865" y2="45727"/>
                        <a14:foregroundMark x1="64865" y1="45727" x2="32883" y2="61201"/>
                        <a14:foregroundMark x1="32883" y1="61201" x2="71622" y2="74134"/>
                        <a14:foregroundMark x1="67606" y1="95073" x2="25000" y2="92148"/>
                        <a14:foregroundMark x1="68030" y1="95103" x2="67638" y2="95076"/>
                        <a14:foregroundMark x1="75450" y1="95612" x2="69651" y2="95214"/>
                        <a14:foregroundMark x1="25000" y1="92148" x2="10360" y2="67898"/>
                        <a14:foregroundMark x1="10360" y1="67898" x2="9910" y2="41570"/>
                        <a14:foregroundMark x1="9910" y1="41570" x2="21622" y2="18476"/>
                        <a14:foregroundMark x1="21622" y1="18476" x2="43468" y2="4388"/>
                        <a14:foregroundMark x1="43468" y1="4388" x2="68018" y2="3464"/>
                        <a14:foregroundMark x1="68018" y1="3464" x2="85135" y2="23557"/>
                        <a14:foregroundMark x1="94101" y1="45883" x2="94595" y2="47113"/>
                        <a14:foregroundMark x1="85135" y1="23557" x2="93871" y2="45311"/>
                        <a14:foregroundMark x1="94595" y1="47113" x2="72072" y2="90531"/>
                        <a14:foregroundMark x1="66287" y1="93222" x2="56532" y2="91917"/>
                        <a14:foregroundMark x1="56758" y1="96503" x2="55201" y2="96412"/>
                        <a14:foregroundMark x1="61261" y1="96767" x2="58278" y2="96592"/>
                        <a14:foregroundMark x1="81982" y1="88915" x2="81982" y2="84988"/>
                        <a14:foregroundMark x1="93018" y1="35797" x2="85360" y2="21709"/>
                        <a14:foregroundMark x1="94739" y1="45775" x2="95020" y2="62058"/>
                        <a14:foregroundMark x1="94595" y1="37413" x2="94641" y2="40096"/>
                        <a14:foregroundMark x1="90943" y1="70161" x2="85360" y2="79215"/>
                        <a14:foregroundMark x1="83784" y1="81755" x2="89810" y2="69796"/>
                        <a14:foregroundMark x1="85135" y1="79677" x2="91523" y2="70347"/>
                        <a14:foregroundMark x1="86937" y1="74596" x2="95946" y2="49885"/>
                        <a14:foregroundMark x1="95244" y1="39994" x2="95045" y2="37182"/>
                        <a14:foregroundMark x1="95946" y1="49885" x2="95644" y2="45622"/>
                        <a14:foregroundMark x1="77703" y1="4388" x2="71622" y2="3464"/>
                        <a14:foregroundMark x1="84910" y1="15242" x2="85811" y2="22864"/>
                        <a14:foregroundMark x1="7207" y1="57506" x2="8108" y2="42032"/>
                        <a14:foregroundMark x1="95317" y1="45678" x2="94740" y2="61968"/>
                        <a14:foregroundMark x1="93773" y1="61657" x2="95872" y2="45584"/>
                        <a14:foregroundMark x1="96208" y1="39831" x2="96171" y2="39492"/>
                        <a14:foregroundMark x1="93285" y1="61500" x2="94691" y2="45784"/>
                        <a14:foregroundMark x1="94595" y1="60277" x2="94307" y2="61828"/>
                        <a14:backgroundMark x1="21847" y1="98614" x2="53378" y2="99307"/>
                        <a14:backgroundMark x1="54730" y1="99769" x2="56306" y2="99769"/>
                        <a14:backgroundMark x1="95946" y1="62356" x2="93243" y2="70901"/>
                        <a14:backgroundMark x1="97973" y1="46420" x2="96847" y2="40185"/>
                        <a14:backgroundMark x1="96847" y1="39723" x2="97748" y2="45266"/>
                        <a14:backgroundMark x1="97748" y1="44342" x2="95946" y2="36028"/>
                        <a14:backgroundMark x1="96622" y1="41570" x2="95045" y2="35104"/>
                        <a14:backgroundMark x1="97072" y1="42725" x2="95270" y2="34411"/>
                        <a14:backgroundMark x1="70270" y1="97921" x2="67568" y2="99538"/>
                        <a14:backgroundMark x1="71847" y1="99769" x2="69595" y2="96998"/>
                        <a14:backgroundMark x1="69820" y1="96536" x2="68919" y2="96536"/>
                      </a14:backgroundRemoval>
                    </a14:imgEffect>
                  </a14:imgLayer>
                </a14:imgProps>
              </a:ext>
            </a:extLst>
          </a:blip>
          <a:srcRect/>
          <a:stretch>
            <a:fillRect/>
          </a:stretch>
        </p:blipFill>
        <p:spPr bwMode="auto">
          <a:xfrm>
            <a:off x="7840805" y="2691494"/>
            <a:ext cx="1958278" cy="1909762"/>
          </a:xfrm>
          <a:prstGeom prst="rect">
            <a:avLst/>
          </a:prstGeom>
          <a:noFill/>
          <a:ln w="9525">
            <a:noFill/>
            <a:miter lim="800000"/>
            <a:headEnd/>
            <a:tailEnd/>
          </a:ln>
          <a:effectLst/>
        </p:spPr>
      </p:pic>
      <p:pic>
        <p:nvPicPr>
          <p:cNvPr id="20489" name="Picture 9" descr="http://poultec.net/images/73.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3846" l="5385" r="95385">
                        <a14:foregroundMark x1="15385" y1="44615" x2="17692" y2="62308"/>
                        <a14:foregroundMark x1="13077" y1="21538" x2="24081" y2="11491"/>
                        <a14:foregroundMark x1="21538" y1="20769" x2="18462" y2="26923"/>
                        <a14:foregroundMark x1="6923" y1="15385" x2="6154" y2="19231"/>
                        <a14:foregroundMark x1="60000" y1="12308" x2="60000" y2="12308"/>
                        <a14:foregroundMark x1="16162" y1="3215" x2="11538" y2="3846"/>
                        <a14:foregroundMark x1="61885" y1="10980" x2="89231" y2="16154"/>
                        <a14:foregroundMark x1="89231" y1="16154" x2="90769" y2="27692"/>
                        <a14:foregroundMark x1="93077" y1="28462" x2="95385" y2="24615"/>
                        <a14:foregroundMark x1="53846" y1="94615" x2="53846" y2="94615"/>
                        <a14:foregroundMark x1="15385" y1="80769" x2="15385" y2="80769"/>
                        <a14:foregroundMark x1="7692" y1="53077" x2="7692" y2="66154"/>
                        <a14:foregroundMark x1="7692" y1="67692" x2="8462" y2="70000"/>
                        <a14:foregroundMark x1="6154" y1="25385" x2="10769" y2="29231"/>
                        <a14:foregroundMark x1="6154" y1="30000" x2="5385" y2="26154"/>
                        <a14:foregroundMark x1="7692" y1="23077" x2="16482" y2="11702"/>
                        <a14:foregroundMark x1="29231" y1="20000" x2="18462" y2="16154"/>
                        <a14:foregroundMark x1="28462" y1="27692" x2="20000" y2="15385"/>
                        <a14:foregroundMark x1="23846" y1="28462" x2="18462" y2="23846"/>
                        <a14:foregroundMark x1="30769" y1="27692" x2="25385" y2="18462"/>
                        <a14:foregroundMark x1="43846" y1="27692" x2="43846" y2="17692"/>
                        <a14:foregroundMark x1="51538" y1="30000" x2="60000" y2="41538"/>
                        <a14:foregroundMark x1="66154" y1="47692" x2="87692" y2="50000"/>
                        <a14:foregroundMark x1="24615" y1="4615" x2="18462" y2="2308"/>
                        <a14:foregroundMark x1="19231" y1="3846" x2="10769" y2="3846"/>
                        <a14:foregroundMark x1="46154" y1="2308" x2="26923" y2="5385"/>
                        <a14:foregroundMark x1="26923" y1="5385" x2="23846" y2="1538"/>
                        <a14:foregroundMark x1="50000" y1="5385" x2="47692" y2="3077"/>
                        <a14:foregroundMark x1="53077" y1="5385" x2="45385" y2="3077"/>
                        <a14:backgroundMark x1="22552" y1="634" x2="23469" y2="609"/>
                        <a14:backgroundMark x1="17266" y1="0" x2="16782" y2="0"/>
                        <a14:backgroundMark x1="23110" y1="0" x2="22224" y2="0"/>
                        <a14:backgroundMark x1="50749" y1="1050" x2="55385" y2="769"/>
                        <a14:backgroundMark x1="55385" y1="769" x2="50598" y2="769"/>
                      </a14:backgroundRemoval>
                    </a14:imgEffect>
                  </a14:imgLayer>
                </a14:imgProps>
              </a:ext>
            </a:extLst>
          </a:blip>
          <a:srcRect/>
          <a:stretch>
            <a:fillRect/>
          </a:stretch>
        </p:blipFill>
        <p:spPr bwMode="auto">
          <a:xfrm>
            <a:off x="9996303" y="2691494"/>
            <a:ext cx="1930521" cy="1909763"/>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11224</TotalTime>
  <Words>1864</Words>
  <Application>Microsoft Office PowerPoint</Application>
  <PresentationFormat>Custom</PresentationFormat>
  <Paragraphs>461</Paragraphs>
  <Slides>28</Slides>
  <Notes>5</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Nahid Ahmed</dc:creator>
  <cp:lastModifiedBy>Hasan</cp:lastModifiedBy>
  <cp:revision>513</cp:revision>
  <cp:lastPrinted>2020-11-16T14:49:16Z</cp:lastPrinted>
  <dcterms:created xsi:type="dcterms:W3CDTF">2017-11-09T17:58:25Z</dcterms:created>
  <dcterms:modified xsi:type="dcterms:W3CDTF">2021-01-29T22:10:56Z</dcterms:modified>
</cp:coreProperties>
</file>